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8970978" r:id="rId2"/>
    <p:sldId id="11092141" r:id="rId3"/>
    <p:sldId id="11092148" r:id="rId4"/>
    <p:sldId id="11092151" r:id="rId5"/>
    <p:sldId id="11092152" r:id="rId6"/>
    <p:sldId id="11092159" r:id="rId7"/>
    <p:sldId id="11092158" r:id="rId8"/>
    <p:sldId id="11092142" r:id="rId9"/>
    <p:sldId id="11092160" r:id="rId10"/>
    <p:sldId id="11092153" r:id="rId11"/>
    <p:sldId id="11092145" r:id="rId12"/>
    <p:sldId id="11092150" r:id="rId13"/>
    <p:sldId id="11092155" r:id="rId14"/>
    <p:sldId id="11092144" r:id="rId15"/>
    <p:sldId id="11092154" r:id="rId16"/>
    <p:sldId id="11092143" r:id="rId17"/>
    <p:sldId id="11092157" r:id="rId18"/>
    <p:sldId id="11092146" r:id="rId19"/>
    <p:sldId id="11092156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7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50"/>
    <p:restoredTop sz="94784"/>
  </p:normalViewPr>
  <p:slideViewPr>
    <p:cSldViewPr snapToGrid="0">
      <p:cViewPr varScale="1">
        <p:scale>
          <a:sx n="167" d="100"/>
          <a:sy n="167" d="100"/>
        </p:scale>
        <p:origin x="16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A2D0EB-42C1-5244-A237-2739AA46C111}" type="datetimeFigureOut">
              <a:rPr kumimoji="1" lang="zh-CN" altLang="en-US" smtClean="0"/>
              <a:t>2025/8/24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196E91-263E-C745-B03B-9114648684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9671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B1E8F-D81D-698D-E25F-04E0888BB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2CE3EA4-1EE1-56DA-4272-9224B8134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E1A56F7-EF10-6D68-EFF0-1AEDC5180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4B3CF3-94C3-EED8-AD22-522380B84E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196E91-263E-C745-B03B-9114648684D3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950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196E91-263E-C745-B03B-9114648684D3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4439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1561C2-B006-8462-46C1-65A0463E66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F03B46B-DD48-3FF1-1998-1B40CDD7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08476-8EB0-3CAC-C796-BEE14F4DA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3ADE2-15D3-C246-9C56-F9F2AF3185C6}" type="datetimeFigureOut">
              <a:rPr kumimoji="1" lang="zh-CN" altLang="en-US" smtClean="0"/>
              <a:t>2025/8/24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202FFA-647E-93DD-CD1D-E330E7C50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F97B94-815D-C025-0DB8-0A7E416DC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04B6E-7393-9449-BBD7-BA4F9BD788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545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C1E554-8DE3-E99E-C089-C02D24E0F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F8C482B-490D-2ACE-9C2C-1AE238D1FA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CA3CB4-F1EE-7EDF-2932-191FFC713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3ADE2-15D3-C246-9C56-F9F2AF3185C6}" type="datetimeFigureOut">
              <a:rPr kumimoji="1" lang="zh-CN" altLang="en-US" smtClean="0"/>
              <a:t>2025/8/24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755E8E-7EDE-4A2A-FEE9-1F5A7D15D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A8EF37-C2A6-EEDD-751B-8F7F0D066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04B6E-7393-9449-BBD7-BA4F9BD788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1591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3F52CDA-60F5-2CD2-D26A-9F1BC9C5CD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A0C01C8-4030-F826-A600-EFBFB020D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6EB853-A788-867A-EA08-1CCAD3D07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3ADE2-15D3-C246-9C56-F9F2AF3185C6}" type="datetimeFigureOut">
              <a:rPr kumimoji="1" lang="zh-CN" altLang="en-US" smtClean="0"/>
              <a:t>2025/8/24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2374B5-1341-B909-14F5-BBCB5B0CD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B6BA39-40C1-1F39-50BC-75AB83B3A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04B6E-7393-9449-BBD7-BA4F9BD788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6793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33586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1931776-54E1-FE18-6018-F6C0B76C30ED}"/>
              </a:ext>
            </a:extLst>
          </p:cNvPr>
          <p:cNvCxnSpPr>
            <a:cxnSpLocks/>
          </p:cNvCxnSpPr>
          <p:nvPr userDrawn="1"/>
        </p:nvCxnSpPr>
        <p:spPr>
          <a:xfrm>
            <a:off x="-9429" y="904971"/>
            <a:ext cx="10696699" cy="0"/>
          </a:xfrm>
          <a:prstGeom prst="line">
            <a:avLst/>
          </a:prstGeom>
          <a:ln w="38100">
            <a:solidFill>
              <a:srgbClr val="FF47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>
            <a:extLst>
              <a:ext uri="{FF2B5EF4-FFF2-40B4-BE49-F238E27FC236}">
                <a16:creationId xmlns:a16="http://schemas.microsoft.com/office/drawing/2014/main" id="{67EA7D55-7771-3AC8-2197-82CD12F3A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50" y="204201"/>
            <a:ext cx="5777033" cy="700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zh-CN" altLang="en-US" sz="3600" b="1" i="0">
                <a:solidFill>
                  <a:srgbClr val="FF4746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marL="0" lvl="0" algn="r">
              <a:lnSpc>
                <a:spcPct val="120000"/>
              </a:lnSpc>
            </a:pPr>
            <a:r>
              <a:rPr lang="zh-CN" altLang="en-US" dirty="0"/>
              <a:t>单击此处编辑母版标题样式</a:t>
            </a:r>
          </a:p>
        </p:txBody>
      </p:sp>
      <p:pic>
        <p:nvPicPr>
          <p:cNvPr id="5" name="图片 4" descr="徽标&#10;&#10;AI 生成的内容可能不正确。">
            <a:extLst>
              <a:ext uri="{FF2B5EF4-FFF2-40B4-BE49-F238E27FC236}">
                <a16:creationId xmlns:a16="http://schemas.microsoft.com/office/drawing/2014/main" id="{7E0F4C66-01AD-BDF9-445A-BAF9C546FE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270" y="212590"/>
            <a:ext cx="1367980" cy="34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07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D09B4C-D9EB-6EA8-3E22-72F0A7AEE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FB5F3F-0B7E-DF91-CD42-2185D6E7C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EF8895-6672-F596-3A2B-0F02C2C06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3ADE2-15D3-C246-9C56-F9F2AF3185C6}" type="datetimeFigureOut">
              <a:rPr kumimoji="1" lang="zh-CN" altLang="en-US" smtClean="0"/>
              <a:t>2025/8/24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AB20E9-4CDD-584D-FA0B-C20AD901C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1A8115-6D5B-DB8B-52CF-75E8D5080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04B6E-7393-9449-BBD7-BA4F9BD788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6917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74E09F-D891-742F-A326-1380BA8B7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7D4590-11A5-B477-9E22-30A28F818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CDF8A4-49A2-6F5B-2C46-576DA6D7E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3ADE2-15D3-C246-9C56-F9F2AF3185C6}" type="datetimeFigureOut">
              <a:rPr kumimoji="1" lang="zh-CN" altLang="en-US" smtClean="0"/>
              <a:t>2025/8/24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9482A2-50F5-5768-AA73-3A7B1FF3D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6CB7D1-A89C-85F8-4D18-949FB4386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04B6E-7393-9449-BBD7-BA4F9BD788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5386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3E9BB0-A3EC-75AD-D530-2A147E81D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F3795F-3709-BA32-1B6B-F8B4EC04C4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B5339EA-309F-3D47-CCAB-BAA06CB7E5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A138AE1-44DD-EBBE-8F80-6A0E91D06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3ADE2-15D3-C246-9C56-F9F2AF3185C6}" type="datetimeFigureOut">
              <a:rPr kumimoji="1" lang="zh-CN" altLang="en-US" smtClean="0"/>
              <a:t>2025/8/24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3FE80B-E5EA-4AC3-2954-07D324026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7A0D47E-5CF0-E29B-4306-0DB432381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04B6E-7393-9449-BBD7-BA4F9BD788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7104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AD75B3-A642-AC2F-1679-9EBA111F3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5F8BC2-5E44-A01F-FAB7-C95CB1C4D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7D6A796-FA66-E90E-43CC-B1BB02CA34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7B334A6-8CD8-9C42-4F7C-75FA5E18D0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1F19C75-CE1B-5FF6-F059-4AFB589853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64FDB9F-01F6-81B4-439D-F5769C0C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3ADE2-15D3-C246-9C56-F9F2AF3185C6}" type="datetimeFigureOut">
              <a:rPr kumimoji="1" lang="zh-CN" altLang="en-US" smtClean="0"/>
              <a:t>2025/8/24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FF0E701-BA8E-466E-5655-FE42FBE34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1F25A78-5118-BC2F-C360-48F4D920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04B6E-7393-9449-BBD7-BA4F9BD788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0965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19B812-37A7-00D6-A643-EEE42A438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E7269EC-39B1-9A60-BB1F-E3132B18F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3ADE2-15D3-C246-9C56-F9F2AF3185C6}" type="datetimeFigureOut">
              <a:rPr kumimoji="1" lang="zh-CN" altLang="en-US" smtClean="0"/>
              <a:t>2025/8/24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BED7CBD-83D4-3244-190C-2C565EB5E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AA8CE90-2485-FE02-3490-1F8D0E240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04B6E-7393-9449-BBD7-BA4F9BD788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111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540E45A-0FA9-550B-0AF2-C6534EE77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3ADE2-15D3-C246-9C56-F9F2AF3185C6}" type="datetimeFigureOut">
              <a:rPr kumimoji="1" lang="zh-CN" altLang="en-US" smtClean="0"/>
              <a:t>2025/8/24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EF1FB95-9657-9EAC-17B6-7C93BA8E3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C445FC-0C58-01CB-7491-0945D5202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04B6E-7393-9449-BBD7-BA4F9BD788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2512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38F306-49BE-790A-C051-51FB80170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662148-DFB4-BE10-124A-BF4F74943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F7D83E-583C-DD40-BCC7-81794E9D9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D9E41D-A283-8AD8-F5D6-2D4726DC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3ADE2-15D3-C246-9C56-F9F2AF3185C6}" type="datetimeFigureOut">
              <a:rPr kumimoji="1" lang="zh-CN" altLang="en-US" smtClean="0"/>
              <a:t>2025/8/24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9676F1-52E9-A07E-3B66-BE1144D80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A67B2E7-8C0C-6CA8-8C01-CB824856E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04B6E-7393-9449-BBD7-BA4F9BD788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0682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261AD9-6FBF-D4CB-932E-2BFFC8D0E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1404F15-3C0F-C602-A802-F4F159DEE9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5E88F25-6A4B-7589-B59B-606BB90C92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5147A4C-4F89-877E-2963-39FD2D4BF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3ADE2-15D3-C246-9C56-F9F2AF3185C6}" type="datetimeFigureOut">
              <a:rPr kumimoji="1" lang="zh-CN" altLang="en-US" smtClean="0"/>
              <a:t>2025/8/24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7A4871A-6B5B-1310-FB74-D8E65B9F1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D7113FD-D9F6-41AF-7745-9F1768E3F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04B6E-7393-9449-BBD7-BA4F9BD788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1036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BBC96E4-B201-CC32-CE80-8BD20E64D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4E3122-8590-62A2-CBC0-E044283BB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22F2C6-802A-2BD1-68AE-9902DFD47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A3ADE2-15D3-C246-9C56-F9F2AF3185C6}" type="datetimeFigureOut">
              <a:rPr kumimoji="1" lang="zh-CN" altLang="en-US" smtClean="0"/>
              <a:t>2025/8/24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42A4FE-AB14-7B89-B76A-EA41C9BEB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2D0789-1048-FE04-2FCC-8B923FE25E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B04B6E-7393-9449-BBD7-BA4F9BD788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5831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13" Type="http://schemas.openxmlformats.org/officeDocument/2006/relationships/image" Target="../media/image43.jpg"/><Relationship Id="rId18" Type="http://schemas.openxmlformats.org/officeDocument/2006/relationships/image" Target="../media/image48.jpg"/><Relationship Id="rId3" Type="http://schemas.openxmlformats.org/officeDocument/2006/relationships/image" Target="../media/image33.png"/><Relationship Id="rId21" Type="http://schemas.openxmlformats.org/officeDocument/2006/relationships/image" Target="../media/image51.jpg"/><Relationship Id="rId7" Type="http://schemas.openxmlformats.org/officeDocument/2006/relationships/image" Target="../media/image37.jpg"/><Relationship Id="rId12" Type="http://schemas.openxmlformats.org/officeDocument/2006/relationships/image" Target="../media/image42.jp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2" Type="http://schemas.openxmlformats.org/officeDocument/2006/relationships/image" Target="../media/image32.png"/><Relationship Id="rId16" Type="http://schemas.openxmlformats.org/officeDocument/2006/relationships/image" Target="../media/image46.jpe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jpg"/><Relationship Id="rId11" Type="http://schemas.openxmlformats.org/officeDocument/2006/relationships/image" Target="../media/image41.jpg"/><Relationship Id="rId24" Type="http://schemas.openxmlformats.org/officeDocument/2006/relationships/image" Target="../media/image54.jpg"/><Relationship Id="rId5" Type="http://schemas.openxmlformats.org/officeDocument/2006/relationships/image" Target="../media/image35.jpg"/><Relationship Id="rId15" Type="http://schemas.openxmlformats.org/officeDocument/2006/relationships/image" Target="../media/image45.jpg"/><Relationship Id="rId23" Type="http://schemas.openxmlformats.org/officeDocument/2006/relationships/image" Target="../media/image53.png"/><Relationship Id="rId10" Type="http://schemas.openxmlformats.org/officeDocument/2006/relationships/image" Target="../media/image40.jpg"/><Relationship Id="rId19" Type="http://schemas.openxmlformats.org/officeDocument/2006/relationships/image" Target="../media/image49.jpg"/><Relationship Id="rId4" Type="http://schemas.openxmlformats.org/officeDocument/2006/relationships/image" Target="../media/image34.png"/><Relationship Id="rId9" Type="http://schemas.openxmlformats.org/officeDocument/2006/relationships/image" Target="../media/image39.jpg"/><Relationship Id="rId14" Type="http://schemas.openxmlformats.org/officeDocument/2006/relationships/image" Target="../media/image44.jpg"/><Relationship Id="rId22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jpeg"/><Relationship Id="rId18" Type="http://schemas.openxmlformats.org/officeDocument/2006/relationships/image" Target="../media/image24.png"/><Relationship Id="rId3" Type="http://schemas.openxmlformats.org/officeDocument/2006/relationships/image" Target="../media/image9.jpeg"/><Relationship Id="rId21" Type="http://schemas.openxmlformats.org/officeDocument/2006/relationships/image" Target="../media/image27.png"/><Relationship Id="rId7" Type="http://schemas.openxmlformats.org/officeDocument/2006/relationships/image" Target="../media/image13.jpeg"/><Relationship Id="rId12" Type="http://schemas.openxmlformats.org/officeDocument/2006/relationships/image" Target="../media/image18.jpg"/><Relationship Id="rId17" Type="http://schemas.openxmlformats.org/officeDocument/2006/relationships/image" Target="../media/image23.gif"/><Relationship Id="rId25" Type="http://schemas.openxmlformats.org/officeDocument/2006/relationships/image" Target="../media/image31.jpeg"/><Relationship Id="rId2" Type="http://schemas.openxmlformats.org/officeDocument/2006/relationships/image" Target="../media/image8.jpg"/><Relationship Id="rId16" Type="http://schemas.openxmlformats.org/officeDocument/2006/relationships/image" Target="../media/image22.jp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24" Type="http://schemas.openxmlformats.org/officeDocument/2006/relationships/image" Target="../media/image30.jpg"/><Relationship Id="rId5" Type="http://schemas.openxmlformats.org/officeDocument/2006/relationships/image" Target="../media/image11.png"/><Relationship Id="rId15" Type="http://schemas.openxmlformats.org/officeDocument/2006/relationships/image" Target="../media/image21.jp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jpg"/><Relationship Id="rId9" Type="http://schemas.openxmlformats.org/officeDocument/2006/relationships/image" Target="../media/image15.jpeg"/><Relationship Id="rId14" Type="http://schemas.openxmlformats.org/officeDocument/2006/relationships/image" Target="../media/image20.jpg"/><Relationship Id="rId22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870D43B-DBFE-E607-9CDE-59CCA50C9773}"/>
              </a:ext>
            </a:extLst>
          </p:cNvPr>
          <p:cNvSpPr/>
          <p:nvPr/>
        </p:nvSpPr>
        <p:spPr>
          <a:xfrm>
            <a:off x="0" y="937344"/>
            <a:ext cx="12192000" cy="3779520"/>
          </a:xfrm>
          <a:prstGeom prst="rect">
            <a:avLst/>
          </a:prstGeom>
          <a:solidFill>
            <a:srgbClr val="FF47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highlight>
                <a:srgbClr val="00FFFF"/>
              </a:highlight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2051611" y="1877100"/>
            <a:ext cx="8514080" cy="21551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Cashop </a:t>
            </a:r>
            <a:r>
              <a:rPr lang="zh-CN" altLang="en-US" sz="6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业务介绍</a:t>
            </a:r>
            <a:endParaRPr lang="en-US" altLang="zh-CN" sz="6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>
              <a:lnSpc>
                <a:spcPct val="13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2025.8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1F6426-0088-E424-1C16-C5E046DF1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50" y="259120"/>
            <a:ext cx="7503765" cy="590931"/>
          </a:xfrm>
        </p:spPr>
        <p:txBody>
          <a:bodyPr/>
          <a:lstStyle/>
          <a:p>
            <a:r>
              <a:rPr kumimoji="1" lang="zh-CN" altLang="en-US" dirty="0"/>
              <a:t>部分合作品牌</a:t>
            </a:r>
          </a:p>
        </p:txBody>
      </p:sp>
      <p:pic>
        <p:nvPicPr>
          <p:cNvPr id="4" name="图片 3" descr="文本&#10;&#10;AI 生成的内容可能不正确。">
            <a:extLst>
              <a:ext uri="{FF2B5EF4-FFF2-40B4-BE49-F238E27FC236}">
                <a16:creationId xmlns:a16="http://schemas.microsoft.com/office/drawing/2014/main" id="{BB382B86-DCF3-F9E7-770B-279822036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360" y="4696906"/>
            <a:ext cx="882803" cy="900000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 descr="形状&#10;&#10;AI 生成的内容可能不正确。">
            <a:extLst>
              <a:ext uri="{FF2B5EF4-FFF2-40B4-BE49-F238E27FC236}">
                <a16:creationId xmlns:a16="http://schemas.microsoft.com/office/drawing/2014/main" id="{8B315951-F500-44D4-E324-7C5DFFE28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098" y="1443282"/>
            <a:ext cx="900000" cy="900000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 descr="徽标, 公司名称&#10;&#10;AI 生成的内容可能不正确。">
            <a:extLst>
              <a:ext uri="{FF2B5EF4-FFF2-40B4-BE49-F238E27FC236}">
                <a16:creationId xmlns:a16="http://schemas.microsoft.com/office/drawing/2014/main" id="{A889FFE3-F8FD-B377-DFF5-6FC89DA6E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0716" y="4736514"/>
            <a:ext cx="900000" cy="900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 descr="文本, 白板&#10;&#10;AI 生成的内容可能不正确。">
            <a:extLst>
              <a:ext uri="{FF2B5EF4-FFF2-40B4-BE49-F238E27FC236}">
                <a16:creationId xmlns:a16="http://schemas.microsoft.com/office/drawing/2014/main" id="{8795CBCD-FB42-782F-1337-A7D9A67B2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8807" y="1443282"/>
            <a:ext cx="900000" cy="900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 descr="图形用户界面&#10;&#10;AI 生成的内容可能不正确。">
            <a:extLst>
              <a:ext uri="{FF2B5EF4-FFF2-40B4-BE49-F238E27FC236}">
                <a16:creationId xmlns:a16="http://schemas.microsoft.com/office/drawing/2014/main" id="{3C97E3D0-39B8-9874-4DF3-1C8830D060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4858" y="1443282"/>
            <a:ext cx="900000" cy="900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 descr="徽标, 公司名称&#10;&#10;AI 生成的内容可能不正确。">
            <a:extLst>
              <a:ext uri="{FF2B5EF4-FFF2-40B4-BE49-F238E27FC236}">
                <a16:creationId xmlns:a16="http://schemas.microsoft.com/office/drawing/2014/main" id="{81E0475E-2950-9ADB-BC85-8A8448E8BE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0906" y="1443282"/>
            <a:ext cx="900000" cy="900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 descr="徽标, 公司名称&#10;&#10;AI 生成的内容可能不正确。">
            <a:extLst>
              <a:ext uri="{FF2B5EF4-FFF2-40B4-BE49-F238E27FC236}">
                <a16:creationId xmlns:a16="http://schemas.microsoft.com/office/drawing/2014/main" id="{02941CEC-182C-8FA8-3AAF-B54C2CCFB8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6954" y="1443282"/>
            <a:ext cx="900000" cy="900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图片 17" descr="徽标, 公司名称&#10;&#10;AI 生成的内容可能不正确。">
            <a:extLst>
              <a:ext uri="{FF2B5EF4-FFF2-40B4-BE49-F238E27FC236}">
                <a16:creationId xmlns:a16="http://schemas.microsoft.com/office/drawing/2014/main" id="{B5BE28B0-2065-BFBF-0AD7-A3B287ABEB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3002" y="1443282"/>
            <a:ext cx="900000" cy="900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 descr="徽标, 公司名称&#10;&#10;AI 生成的内容可能不正确。">
            <a:extLst>
              <a:ext uri="{FF2B5EF4-FFF2-40B4-BE49-F238E27FC236}">
                <a16:creationId xmlns:a16="http://schemas.microsoft.com/office/drawing/2014/main" id="{D1460D6C-AB16-6C6D-A901-67EA39D617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9050" y="1443282"/>
            <a:ext cx="900000" cy="900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图片 21" descr="徽标, 公司名称&#10;&#10;AI 生成的内容可能不正确。">
            <a:extLst>
              <a:ext uri="{FF2B5EF4-FFF2-40B4-BE49-F238E27FC236}">
                <a16:creationId xmlns:a16="http://schemas.microsoft.com/office/drawing/2014/main" id="{350283F2-9766-DE51-5C5E-D380367BE0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1146" y="1443282"/>
            <a:ext cx="900000" cy="900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" name="图片 42" descr="徽标&#10;&#10;AI 生成的内容可能不正确。">
            <a:extLst>
              <a:ext uri="{FF2B5EF4-FFF2-40B4-BE49-F238E27FC236}">
                <a16:creationId xmlns:a16="http://schemas.microsoft.com/office/drawing/2014/main" id="{4C324969-9614-4DD3-0E57-47F713295C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15615" y="3067987"/>
            <a:ext cx="900000" cy="900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" name="图片 43" descr="图片包含 文本&#10;&#10;AI 生成的内容可能不正确。">
            <a:extLst>
              <a:ext uri="{FF2B5EF4-FFF2-40B4-BE49-F238E27FC236}">
                <a16:creationId xmlns:a16="http://schemas.microsoft.com/office/drawing/2014/main" id="{B9277E3B-0C43-B9A9-E58C-5A47D5B8C4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94480" y="3067987"/>
            <a:ext cx="900000" cy="900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图片 44" descr="公司名称&#10;&#10;AI 生成的内容可能不正确。">
            <a:extLst>
              <a:ext uri="{FF2B5EF4-FFF2-40B4-BE49-F238E27FC236}">
                <a16:creationId xmlns:a16="http://schemas.microsoft.com/office/drawing/2014/main" id="{B6142DE0-83C2-AF27-9F59-7E8B3F61A5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73345" y="3067987"/>
            <a:ext cx="900000" cy="900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6" name="图片 45" descr="文本, 白板&#10;&#10;AI 生成的内容可能不正确。">
            <a:extLst>
              <a:ext uri="{FF2B5EF4-FFF2-40B4-BE49-F238E27FC236}">
                <a16:creationId xmlns:a16="http://schemas.microsoft.com/office/drawing/2014/main" id="{4E4CE58B-BF00-55F0-9EF2-8784FF9DB2B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52210" y="3067987"/>
            <a:ext cx="900000" cy="900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图片 46" descr="文本&#10;&#10;AI 生成的内容可能不正确。">
            <a:extLst>
              <a:ext uri="{FF2B5EF4-FFF2-40B4-BE49-F238E27FC236}">
                <a16:creationId xmlns:a16="http://schemas.microsoft.com/office/drawing/2014/main" id="{8BAD0620-1D44-993B-451C-3FDE2D2E05B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09940" y="3067987"/>
            <a:ext cx="900000" cy="900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8" name="图片 47" descr="徽标, 公司名称&#10;&#10;AI 生成的内容可能不正确。">
            <a:extLst>
              <a:ext uri="{FF2B5EF4-FFF2-40B4-BE49-F238E27FC236}">
                <a16:creationId xmlns:a16="http://schemas.microsoft.com/office/drawing/2014/main" id="{FBCF8DA7-A6A4-C8DA-10F3-9FB36BFDA6F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8807" y="3067987"/>
            <a:ext cx="900000" cy="900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9" name="图片 48" descr="徽标, 公司名称&#10;&#10;AI 生成的内容可能不正确。">
            <a:extLst>
              <a:ext uri="{FF2B5EF4-FFF2-40B4-BE49-F238E27FC236}">
                <a16:creationId xmlns:a16="http://schemas.microsoft.com/office/drawing/2014/main" id="{3714749A-9438-CBB2-C1D6-16AD8E9F1E0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31075" y="3067987"/>
            <a:ext cx="900000" cy="900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图片 49" descr="徽标, 公司名称&#10;&#10;AI 生成的内容可能不正确。">
            <a:extLst>
              <a:ext uri="{FF2B5EF4-FFF2-40B4-BE49-F238E27FC236}">
                <a16:creationId xmlns:a16="http://schemas.microsoft.com/office/drawing/2014/main" id="{4BA384A7-6537-873E-E3D5-DCEB6E8CEB9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6750" y="3067987"/>
            <a:ext cx="900000" cy="900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" name="图片 50" descr="徽标, 公司名称&#10;&#10;AI 生成的内容可能不正确。">
            <a:extLst>
              <a:ext uri="{FF2B5EF4-FFF2-40B4-BE49-F238E27FC236}">
                <a16:creationId xmlns:a16="http://schemas.microsoft.com/office/drawing/2014/main" id="{AD1C450E-6A8E-CF20-FC0B-5C1F30AB45D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407485" y="4696906"/>
            <a:ext cx="900000" cy="900000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2" name="图片 51" descr="徽标, 公司名称&#10;&#10;AI 生成的内容可能不正确。">
            <a:extLst>
              <a:ext uri="{FF2B5EF4-FFF2-40B4-BE49-F238E27FC236}">
                <a16:creationId xmlns:a16="http://schemas.microsoft.com/office/drawing/2014/main" id="{5A65BE6E-31BA-707F-7AEE-1BC39FC989F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62038" y="4696906"/>
            <a:ext cx="900000" cy="900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0279CE6C-CF4C-CD4B-C1F4-DD46938BF60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18072" y="4736514"/>
            <a:ext cx="900000" cy="900000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" name="图片 60" descr="图片包含 公司名称&#10;&#10;AI 生成的内容可能不正确。">
            <a:extLst>
              <a:ext uri="{FF2B5EF4-FFF2-40B4-BE49-F238E27FC236}">
                <a16:creationId xmlns:a16="http://schemas.microsoft.com/office/drawing/2014/main" id="{D81B4430-36BF-56E7-626D-27AE79F623E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6750" y="4736514"/>
            <a:ext cx="900000" cy="900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2" name="图片 61" descr="徽标, 公司名称&#10;&#10;AI 生成的内容可能不正确。">
            <a:extLst>
              <a:ext uri="{FF2B5EF4-FFF2-40B4-BE49-F238E27FC236}">
                <a16:creationId xmlns:a16="http://schemas.microsoft.com/office/drawing/2014/main" id="{3AB110C7-9D61-7C79-5341-2694FECA081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899394" y="4736514"/>
            <a:ext cx="900000" cy="900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 descr="图片包含 游戏机, 灯光&#10;&#10;AI 生成的内容可能不正确。">
            <a:extLst>
              <a:ext uri="{FF2B5EF4-FFF2-40B4-BE49-F238E27FC236}">
                <a16:creationId xmlns:a16="http://schemas.microsoft.com/office/drawing/2014/main" id="{48B4BF05-7384-BAAD-43FB-7A164C59D58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788807" y="4692692"/>
            <a:ext cx="900000" cy="900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7292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943104-9B68-5ABC-D64E-B7D8CD4F0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50" y="259120"/>
            <a:ext cx="5777033" cy="590931"/>
          </a:xfrm>
        </p:spPr>
        <p:txBody>
          <a:bodyPr/>
          <a:lstStyle/>
          <a:p>
            <a:r>
              <a:rPr kumimoji="1" lang="zh-CN" altLang="en-US" dirty="0"/>
              <a:t>质检和增值服务流程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B11B3C8-2008-AFAF-4542-3A662BCA3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43" y="1135228"/>
            <a:ext cx="11879514" cy="200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E28C123-EB94-B87C-DA1B-D3C9CC642DC6}"/>
              </a:ext>
            </a:extLst>
          </p:cNvPr>
          <p:cNvSpPr txBox="1"/>
          <p:nvPr/>
        </p:nvSpPr>
        <p:spPr>
          <a:xfrm>
            <a:off x="259773" y="3423232"/>
            <a:ext cx="10941627" cy="1677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kumimoji="1" lang="zh-CN" altLang="en-US" dirty="0"/>
              <a:t>免费提供质检服务，提供</a:t>
            </a:r>
            <a:r>
              <a:rPr kumimoji="1" lang="en-US" altLang="zh-CN" dirty="0"/>
              <a:t>7 </a:t>
            </a:r>
            <a:r>
              <a:rPr kumimoji="1" lang="zh-CN" altLang="en-US" dirty="0"/>
              <a:t>张图片（商品上下左右前后各一张</a:t>
            </a:r>
            <a:r>
              <a:rPr kumimoji="1" lang="en-US" altLang="zh-CN" dirty="0"/>
              <a:t>+</a:t>
            </a:r>
            <a:r>
              <a:rPr kumimoji="1" lang="zh-CN" altLang="en-US" dirty="0"/>
              <a:t>外包装图片）和 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个商品拍摄视频</a:t>
            </a:r>
            <a:endParaRPr kumimoji="1" lang="en-US" altLang="zh-CN" dirty="0"/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kumimoji="1" lang="zh-CN" altLang="en-US" dirty="0"/>
              <a:t>用户可以申请付费的增值服务，进行照片、视频的拍摄</a:t>
            </a:r>
            <a:endParaRPr kumimoji="1" lang="en-US" altLang="zh-CN" dirty="0"/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kumimoji="1" lang="zh-CN" altLang="en-US" dirty="0"/>
              <a:t>通过质检和增值服务让用户对商品品质更有信心</a:t>
            </a:r>
          </a:p>
        </p:txBody>
      </p:sp>
    </p:spTree>
    <p:extLst>
      <p:ext uri="{BB962C8B-B14F-4D97-AF65-F5344CB8AC3E}">
        <p14:creationId xmlns:p14="http://schemas.microsoft.com/office/powerpoint/2010/main" val="3330745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325D2-9D22-CE3C-9B0E-1D459AF5C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7F9A11-84F8-377B-5F13-FE0E7C239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50" y="259120"/>
            <a:ext cx="5777033" cy="590931"/>
          </a:xfrm>
        </p:spPr>
        <p:txBody>
          <a:bodyPr/>
          <a:lstStyle/>
          <a:p>
            <a:r>
              <a:rPr kumimoji="1" lang="zh-CN" altLang="en-US" dirty="0"/>
              <a:t>增值服务申请页面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2290632D-AA26-20CB-24FC-F73891FBD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785" y="1027404"/>
            <a:ext cx="2544069" cy="5510298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8B798C8-6C47-C113-1884-B5F1264161B1}"/>
              </a:ext>
            </a:extLst>
          </p:cNvPr>
          <p:cNvSpPr txBox="1"/>
          <p:nvPr/>
        </p:nvSpPr>
        <p:spPr>
          <a:xfrm>
            <a:off x="436418" y="1361209"/>
            <a:ext cx="6785264" cy="1365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itchFamily="2" charset="2"/>
              <a:buChar char="Ø"/>
            </a:pPr>
            <a:r>
              <a:rPr kumimoji="1" lang="zh-CN" altLang="en-US" dirty="0"/>
              <a:t>如果用户想了解更多的商品信息，可以申请付费的增值服务</a:t>
            </a:r>
            <a:endParaRPr kumimoji="1" lang="en-US" altLang="zh-CN" dirty="0"/>
          </a:p>
          <a:p>
            <a:pPr marL="285750" indent="-285750">
              <a:lnSpc>
                <a:spcPct val="250000"/>
              </a:lnSpc>
              <a:buFont typeface="Wingdings" pitchFamily="2" charset="2"/>
              <a:buChar char="Ø"/>
            </a:pPr>
            <a:r>
              <a:rPr kumimoji="1" lang="zh-CN" altLang="en-US" dirty="0"/>
              <a:t>增值服务包含照片和视频的拍摄，用户可以提个性化要求</a:t>
            </a:r>
          </a:p>
        </p:txBody>
      </p:sp>
    </p:spTree>
    <p:extLst>
      <p:ext uri="{BB962C8B-B14F-4D97-AF65-F5344CB8AC3E}">
        <p14:creationId xmlns:p14="http://schemas.microsoft.com/office/powerpoint/2010/main" val="4178414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3BB68-F1AD-41DD-70E1-719651EEC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D409D1-24C0-6BED-2301-F00780725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50" y="259120"/>
            <a:ext cx="5777033" cy="590931"/>
          </a:xfrm>
        </p:spPr>
        <p:txBody>
          <a:bodyPr/>
          <a:lstStyle/>
          <a:p>
            <a:r>
              <a:rPr kumimoji="1" lang="zh-CN" altLang="en-US" dirty="0"/>
              <a:t>质检和增值服务结果页面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A5561DC-AD43-DFCB-E613-2CE177376473}"/>
              </a:ext>
            </a:extLst>
          </p:cNvPr>
          <p:cNvSpPr txBox="1"/>
          <p:nvPr/>
        </p:nvSpPr>
        <p:spPr>
          <a:xfrm>
            <a:off x="436418" y="1361209"/>
            <a:ext cx="7107382" cy="205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itchFamily="2" charset="2"/>
              <a:buChar char="Ø"/>
            </a:pPr>
            <a:r>
              <a:rPr kumimoji="1" lang="zh-CN" altLang="en-US" dirty="0"/>
              <a:t>用户可以在结果页面查看质检和增值服务的商品照片和视频</a:t>
            </a:r>
            <a:endParaRPr kumimoji="1" lang="en-US" altLang="zh-CN" dirty="0"/>
          </a:p>
          <a:p>
            <a:pPr marL="285750" indent="-285750">
              <a:lnSpc>
                <a:spcPct val="250000"/>
              </a:lnSpc>
              <a:buFont typeface="Wingdings" pitchFamily="2" charset="2"/>
              <a:buChar char="Ø"/>
            </a:pPr>
            <a:r>
              <a:rPr kumimoji="1" lang="zh-CN" altLang="en-US" dirty="0"/>
              <a:t>用户也可以继续申请更多的增值服务</a:t>
            </a:r>
            <a:endParaRPr kumimoji="1" lang="en-US" altLang="zh-CN" dirty="0"/>
          </a:p>
          <a:p>
            <a:pPr marL="285750" indent="-285750">
              <a:lnSpc>
                <a:spcPct val="250000"/>
              </a:lnSpc>
              <a:buFont typeface="Wingdings" pitchFamily="2" charset="2"/>
              <a:buChar char="Ø"/>
            </a:pPr>
            <a:r>
              <a:rPr kumimoji="1" lang="zh-CN" altLang="en-US" dirty="0"/>
              <a:t>用户基于质检和增值服务的图片和视频来判断是否要发起包裹合并</a:t>
            </a:r>
          </a:p>
        </p:txBody>
      </p:sp>
      <p:pic>
        <p:nvPicPr>
          <p:cNvPr id="8" name="图片 7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F06CA9CE-E3DC-B7D3-8097-4E5C8B6EE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998" y="1005840"/>
            <a:ext cx="2213762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6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9B7A6-7FDB-EC82-C9CD-3BB50A996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50" y="259120"/>
            <a:ext cx="5777033" cy="590931"/>
          </a:xfrm>
        </p:spPr>
        <p:txBody>
          <a:bodyPr/>
          <a:lstStyle/>
          <a:p>
            <a:r>
              <a:rPr kumimoji="1" lang="zh-CN" altLang="en-US" dirty="0"/>
              <a:t>物流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38BCE55-5D1B-BC85-C11A-A2BB8921F591}"/>
              </a:ext>
            </a:extLst>
          </p:cNvPr>
          <p:cNvSpPr/>
          <p:nvPr/>
        </p:nvSpPr>
        <p:spPr>
          <a:xfrm>
            <a:off x="479650" y="1623647"/>
            <a:ext cx="2182380" cy="3766038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kumimoji="1" lang="en-US" altLang="zh-CN" dirty="0"/>
              <a:t>Cashop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9926BB5-E3FD-2AE2-0BDF-04524A1BC4F4}"/>
              </a:ext>
            </a:extLst>
          </p:cNvPr>
          <p:cNvSpPr/>
          <p:nvPr/>
        </p:nvSpPr>
        <p:spPr>
          <a:xfrm>
            <a:off x="3381418" y="1623646"/>
            <a:ext cx="2182380" cy="3766039"/>
          </a:xfrm>
          <a:prstGeom prst="rect">
            <a:avLst/>
          </a:prstGeom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kumimoji="1" lang="zh-CN" altLang="en-US" dirty="0"/>
              <a:t>爱库存供应链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97CB5E8-CB7B-3091-EFE3-B5E7969E5BEB}"/>
              </a:ext>
            </a:extLst>
          </p:cNvPr>
          <p:cNvSpPr/>
          <p:nvPr/>
        </p:nvSpPr>
        <p:spPr>
          <a:xfrm>
            <a:off x="6438900" y="1623647"/>
            <a:ext cx="2182380" cy="37660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kumimoji="1" lang="zh-CN" altLang="en-US" dirty="0"/>
              <a:t>集运仓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C918CBE-F85F-21E0-1716-D17CD70D9D68}"/>
              </a:ext>
            </a:extLst>
          </p:cNvPr>
          <p:cNvSpPr/>
          <p:nvPr/>
        </p:nvSpPr>
        <p:spPr>
          <a:xfrm>
            <a:off x="9496382" y="1623647"/>
            <a:ext cx="2182380" cy="4610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kumimoji="1" lang="zh-CN" altLang="en-US" dirty="0"/>
              <a:t>国际货代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0F0FBA5-0252-64C8-7AF0-348AAA99EC48}"/>
              </a:ext>
            </a:extLst>
          </p:cNvPr>
          <p:cNvSpPr/>
          <p:nvPr/>
        </p:nvSpPr>
        <p:spPr>
          <a:xfrm>
            <a:off x="886239" y="2180237"/>
            <a:ext cx="1311965" cy="4770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用户下单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534E8C5-BA1C-41C3-0A97-C7C038C6349A}"/>
              </a:ext>
            </a:extLst>
          </p:cNvPr>
          <p:cNvSpPr/>
          <p:nvPr/>
        </p:nvSpPr>
        <p:spPr>
          <a:xfrm>
            <a:off x="886238" y="3213907"/>
            <a:ext cx="1311965" cy="4770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支付完成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3359537-1EC5-7FA5-1305-249FB1E92AE8}"/>
              </a:ext>
            </a:extLst>
          </p:cNvPr>
          <p:cNvSpPr/>
          <p:nvPr/>
        </p:nvSpPr>
        <p:spPr>
          <a:xfrm>
            <a:off x="795355" y="4247577"/>
            <a:ext cx="1484246" cy="4770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生成采购单</a:t>
            </a:r>
          </a:p>
        </p:txBody>
      </p:sp>
      <p:cxnSp>
        <p:nvCxnSpPr>
          <p:cNvPr id="12" name="肘形连接符 11">
            <a:extLst>
              <a:ext uri="{FF2B5EF4-FFF2-40B4-BE49-F238E27FC236}">
                <a16:creationId xmlns:a16="http://schemas.microsoft.com/office/drawing/2014/main" id="{8E8712AB-53D2-4101-3BD2-9D3B6D2996F6}"/>
              </a:ext>
            </a:extLst>
          </p:cNvPr>
          <p:cNvCxnSpPr>
            <a:stCxn id="8" idx="2"/>
            <a:endCxn id="9" idx="0"/>
          </p:cNvCxnSpPr>
          <p:nvPr/>
        </p:nvCxnSpPr>
        <p:spPr>
          <a:xfrm rot="5400000">
            <a:off x="1263927" y="2935611"/>
            <a:ext cx="556591" cy="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DB779986-8715-9236-C5BE-ABC6E0D80AAA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1537478" y="3690986"/>
            <a:ext cx="4743" cy="5565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0D8939C1-6487-C397-4EB5-46BA11E9C2C4}"/>
              </a:ext>
            </a:extLst>
          </p:cNvPr>
          <p:cNvSpPr/>
          <p:nvPr/>
        </p:nvSpPr>
        <p:spPr>
          <a:xfrm>
            <a:off x="3816625" y="2180236"/>
            <a:ext cx="1311965" cy="4770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订单解析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E461AB7-1159-F10C-C591-302A5DF79409}"/>
              </a:ext>
            </a:extLst>
          </p:cNvPr>
          <p:cNvSpPr/>
          <p:nvPr/>
        </p:nvSpPr>
        <p:spPr>
          <a:xfrm>
            <a:off x="3718061" y="3213907"/>
            <a:ext cx="1509092" cy="4770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向商家采购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E2946BC-C785-2893-142A-C6F72E50BFB5}"/>
              </a:ext>
            </a:extLst>
          </p:cNvPr>
          <p:cNvSpPr/>
          <p:nvPr/>
        </p:nvSpPr>
        <p:spPr>
          <a:xfrm>
            <a:off x="3718061" y="4247576"/>
            <a:ext cx="1509092" cy="4770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商家发货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66A335F-BDB2-FEA1-86B1-E61C906B7301}"/>
              </a:ext>
            </a:extLst>
          </p:cNvPr>
          <p:cNvSpPr/>
          <p:nvPr/>
        </p:nvSpPr>
        <p:spPr>
          <a:xfrm>
            <a:off x="6795193" y="2180235"/>
            <a:ext cx="1509092" cy="4770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收货质检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7E9ABF1-E401-750F-AE37-E2DD8ABB1604}"/>
              </a:ext>
            </a:extLst>
          </p:cNvPr>
          <p:cNvSpPr/>
          <p:nvPr/>
        </p:nvSpPr>
        <p:spPr>
          <a:xfrm>
            <a:off x="6795193" y="3213903"/>
            <a:ext cx="1509092" cy="4770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集运合并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39E88B7-D477-3A6A-B442-D9F18F825027}"/>
              </a:ext>
            </a:extLst>
          </p:cNvPr>
          <p:cNvSpPr/>
          <p:nvPr/>
        </p:nvSpPr>
        <p:spPr>
          <a:xfrm>
            <a:off x="6692859" y="4247571"/>
            <a:ext cx="1674461" cy="4770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提交报关材料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780677D-8A43-0A19-A880-77C414F4E084}"/>
              </a:ext>
            </a:extLst>
          </p:cNvPr>
          <p:cNvSpPr/>
          <p:nvPr/>
        </p:nvSpPr>
        <p:spPr>
          <a:xfrm>
            <a:off x="9826486" y="2180235"/>
            <a:ext cx="1509092" cy="4770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出口报关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F2904EE-033A-3331-4EAC-4C94AF186560}"/>
              </a:ext>
            </a:extLst>
          </p:cNvPr>
          <p:cNvSpPr/>
          <p:nvPr/>
        </p:nvSpPr>
        <p:spPr>
          <a:xfrm>
            <a:off x="9826486" y="3213901"/>
            <a:ext cx="1509092" cy="4770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目的国清关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E671788-5AEA-8982-C0FE-0648A320C7F7}"/>
              </a:ext>
            </a:extLst>
          </p:cNvPr>
          <p:cNvSpPr/>
          <p:nvPr/>
        </p:nvSpPr>
        <p:spPr>
          <a:xfrm>
            <a:off x="9833026" y="4247567"/>
            <a:ext cx="1509092" cy="4770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末端配送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F839BF9-F983-A9AC-756A-6667945472C5}"/>
              </a:ext>
            </a:extLst>
          </p:cNvPr>
          <p:cNvSpPr/>
          <p:nvPr/>
        </p:nvSpPr>
        <p:spPr>
          <a:xfrm>
            <a:off x="9833026" y="5281233"/>
            <a:ext cx="1509092" cy="4770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用户签收</a:t>
            </a:r>
          </a:p>
        </p:txBody>
      </p:sp>
      <p:cxnSp>
        <p:nvCxnSpPr>
          <p:cNvPr id="26" name="肘形连接符 25">
            <a:extLst>
              <a:ext uri="{FF2B5EF4-FFF2-40B4-BE49-F238E27FC236}">
                <a16:creationId xmlns:a16="http://schemas.microsoft.com/office/drawing/2014/main" id="{3660D168-18B1-9403-17CB-337F063914AD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 flipV="1">
            <a:off x="2279601" y="2418776"/>
            <a:ext cx="1537024" cy="206734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肘形连接符 28">
            <a:extLst>
              <a:ext uri="{FF2B5EF4-FFF2-40B4-BE49-F238E27FC236}">
                <a16:creationId xmlns:a16="http://schemas.microsoft.com/office/drawing/2014/main" id="{CFE1E488-6522-9DB2-1332-A4534746A17C}"/>
              </a:ext>
            </a:extLst>
          </p:cNvPr>
          <p:cNvCxnSpPr/>
          <p:nvPr/>
        </p:nvCxnSpPr>
        <p:spPr>
          <a:xfrm rot="5400000">
            <a:off x="4194311" y="2962109"/>
            <a:ext cx="556591" cy="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>
            <a:extLst>
              <a:ext uri="{FF2B5EF4-FFF2-40B4-BE49-F238E27FC236}">
                <a16:creationId xmlns:a16="http://schemas.microsoft.com/office/drawing/2014/main" id="{59F1190E-96A9-7B90-AA0F-ECD143A7C2DA}"/>
              </a:ext>
            </a:extLst>
          </p:cNvPr>
          <p:cNvCxnSpPr/>
          <p:nvPr/>
        </p:nvCxnSpPr>
        <p:spPr>
          <a:xfrm rot="5400000">
            <a:off x="4194310" y="3975906"/>
            <a:ext cx="556591" cy="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肘形连接符 30">
            <a:extLst>
              <a:ext uri="{FF2B5EF4-FFF2-40B4-BE49-F238E27FC236}">
                <a16:creationId xmlns:a16="http://schemas.microsoft.com/office/drawing/2014/main" id="{579818DF-F22A-F5FB-1259-C0F69B8BE678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5227153" y="2418775"/>
            <a:ext cx="1568040" cy="206734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肘形连接符 34">
            <a:extLst>
              <a:ext uri="{FF2B5EF4-FFF2-40B4-BE49-F238E27FC236}">
                <a16:creationId xmlns:a16="http://schemas.microsoft.com/office/drawing/2014/main" id="{51424E02-1ABA-2EFC-7A4C-60B1923A0B18}"/>
              </a:ext>
            </a:extLst>
          </p:cNvPr>
          <p:cNvCxnSpPr/>
          <p:nvPr/>
        </p:nvCxnSpPr>
        <p:spPr>
          <a:xfrm rot="5400000">
            <a:off x="7251793" y="2935610"/>
            <a:ext cx="556591" cy="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肘形连接符 35">
            <a:extLst>
              <a:ext uri="{FF2B5EF4-FFF2-40B4-BE49-F238E27FC236}">
                <a16:creationId xmlns:a16="http://schemas.microsoft.com/office/drawing/2014/main" id="{5968B50A-1C5D-FB58-4D2A-5A7FA022C04C}"/>
              </a:ext>
            </a:extLst>
          </p:cNvPr>
          <p:cNvCxnSpPr/>
          <p:nvPr/>
        </p:nvCxnSpPr>
        <p:spPr>
          <a:xfrm rot="5400000">
            <a:off x="7251792" y="3975906"/>
            <a:ext cx="556591" cy="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肘形连接符 36">
            <a:extLst>
              <a:ext uri="{FF2B5EF4-FFF2-40B4-BE49-F238E27FC236}">
                <a16:creationId xmlns:a16="http://schemas.microsoft.com/office/drawing/2014/main" id="{6858B4EA-D62D-C917-3968-5C901BADEC8D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8367320" y="2418775"/>
            <a:ext cx="1459166" cy="20673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肘形连接符 39">
            <a:extLst>
              <a:ext uri="{FF2B5EF4-FFF2-40B4-BE49-F238E27FC236}">
                <a16:creationId xmlns:a16="http://schemas.microsoft.com/office/drawing/2014/main" id="{46CC7BB4-FD31-BCEF-F176-C5E539158741}"/>
              </a:ext>
            </a:extLst>
          </p:cNvPr>
          <p:cNvCxnSpPr/>
          <p:nvPr/>
        </p:nvCxnSpPr>
        <p:spPr>
          <a:xfrm rot="5400000">
            <a:off x="10302735" y="2935605"/>
            <a:ext cx="556591" cy="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肘形连接符 41">
            <a:extLst>
              <a:ext uri="{FF2B5EF4-FFF2-40B4-BE49-F238E27FC236}">
                <a16:creationId xmlns:a16="http://schemas.microsoft.com/office/drawing/2014/main" id="{21A54FEA-25CC-13DD-D5D4-261F4F02BF25}"/>
              </a:ext>
            </a:extLst>
          </p:cNvPr>
          <p:cNvCxnSpPr/>
          <p:nvPr/>
        </p:nvCxnSpPr>
        <p:spPr>
          <a:xfrm rot="5400000">
            <a:off x="10302734" y="3969271"/>
            <a:ext cx="556591" cy="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肘形连接符 42">
            <a:extLst>
              <a:ext uri="{FF2B5EF4-FFF2-40B4-BE49-F238E27FC236}">
                <a16:creationId xmlns:a16="http://schemas.microsoft.com/office/drawing/2014/main" id="{E4C6AFA7-6538-0E52-4CAE-89A69A04C5DC}"/>
              </a:ext>
            </a:extLst>
          </p:cNvPr>
          <p:cNvCxnSpPr/>
          <p:nvPr/>
        </p:nvCxnSpPr>
        <p:spPr>
          <a:xfrm rot="5400000">
            <a:off x="10302733" y="5002937"/>
            <a:ext cx="556591" cy="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05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9F815-34FF-56A0-B061-7CEA8DB81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9CF750-6C75-8147-7676-CB6DB13D4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50" y="259120"/>
            <a:ext cx="5777033" cy="590931"/>
          </a:xfrm>
        </p:spPr>
        <p:txBody>
          <a:bodyPr/>
          <a:lstStyle/>
          <a:p>
            <a:r>
              <a:rPr kumimoji="1" lang="zh-CN" altLang="en-US" dirty="0"/>
              <a:t>集运合并</a:t>
            </a:r>
          </a:p>
        </p:txBody>
      </p:sp>
      <p:pic>
        <p:nvPicPr>
          <p:cNvPr id="11" name="图片 10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E2D27691-96E0-5EF2-7BC4-11C5BA1F5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592" y="955967"/>
            <a:ext cx="1838138" cy="580851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3E0E8A4-DAAE-AE1B-C2AF-E24536A00F09}"/>
              </a:ext>
            </a:extLst>
          </p:cNvPr>
          <p:cNvSpPr txBox="1"/>
          <p:nvPr/>
        </p:nvSpPr>
        <p:spPr>
          <a:xfrm>
            <a:off x="290945" y="1298864"/>
            <a:ext cx="8101447" cy="205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itchFamily="2" charset="2"/>
              <a:buChar char="Ø"/>
            </a:pPr>
            <a:r>
              <a:rPr kumimoji="1" lang="zh-CN" altLang="en-US" dirty="0"/>
              <a:t>用户将已经到达集运仓的多个商品包裹进行合并，从而降低运费成本</a:t>
            </a:r>
            <a:endParaRPr kumimoji="1" lang="en-US" altLang="zh-CN" dirty="0"/>
          </a:p>
          <a:p>
            <a:pPr marL="285750" indent="-285750">
              <a:lnSpc>
                <a:spcPct val="250000"/>
              </a:lnSpc>
              <a:buFont typeface="Wingdings" pitchFamily="2" charset="2"/>
              <a:buChar char="Ø"/>
            </a:pPr>
            <a:r>
              <a:rPr kumimoji="1" lang="zh-CN" altLang="en-US" dirty="0"/>
              <a:t>用户在质检结果满意之后才会发起集运合并，所以商品在发起集运合并后不支持退款，从而解决海淘商品退货成本高的问题。</a:t>
            </a:r>
          </a:p>
        </p:txBody>
      </p:sp>
    </p:spTree>
    <p:extLst>
      <p:ext uri="{BB962C8B-B14F-4D97-AF65-F5344CB8AC3E}">
        <p14:creationId xmlns:p14="http://schemas.microsoft.com/office/powerpoint/2010/main" val="2429215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397574-2E53-F0EE-51F0-327A2430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50" y="259120"/>
            <a:ext cx="5777033" cy="590931"/>
          </a:xfrm>
        </p:spPr>
        <p:txBody>
          <a:bodyPr/>
          <a:lstStyle/>
          <a:p>
            <a:r>
              <a:rPr kumimoji="1" lang="zh-CN" altLang="en-US" dirty="0"/>
              <a:t>资金流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BCF964D-52A0-B20D-FE0F-6359A1A9059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136129" y="1146175"/>
            <a:ext cx="2711251" cy="54178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369D6F7-8660-AA48-5F10-4A84A6A55DA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493506" y="1146175"/>
            <a:ext cx="2646434" cy="54178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F53D674-B775-B62B-B064-D1920C91B8AE}"/>
              </a:ext>
            </a:extLst>
          </p:cNvPr>
          <p:cNvSpPr/>
          <p:nvPr/>
        </p:nvSpPr>
        <p:spPr>
          <a:xfrm>
            <a:off x="1565031" y="1146175"/>
            <a:ext cx="2928250" cy="54178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1FD68E9E-F18D-E165-4517-E38F2E4378A9}"/>
              </a:ext>
            </a:extLst>
          </p:cNvPr>
          <p:cNvSpPr/>
          <p:nvPr/>
        </p:nvSpPr>
        <p:spPr>
          <a:xfrm>
            <a:off x="1991606" y="1579880"/>
            <a:ext cx="1800000" cy="468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C</a:t>
            </a:r>
            <a:r>
              <a:rPr lang="zh-CN" altLang="en-US" sz="1200"/>
              <a:t>端用户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C3761592-BFC6-D693-3F5C-2F87D146675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991606" y="2984500"/>
            <a:ext cx="1800000" cy="468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Cashop</a:t>
            </a:r>
            <a:r>
              <a:rPr lang="zh-CN" altLang="en-US" sz="1200"/>
              <a:t>收单商户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64956AD5-9B8D-DB84-4420-68E10F00BBE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722198" y="2979420"/>
            <a:ext cx="1800000" cy="46799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Cashop</a:t>
            </a:r>
            <a:r>
              <a:rPr lang="zh-CN" altLang="en-US" sz="1200" dirty="0"/>
              <a:t>香港法币账户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1A795350-E48D-10D9-3D0B-8277F942D42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991606" y="4406265"/>
            <a:ext cx="1800000" cy="468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加密货币账户</a:t>
            </a:r>
          </a:p>
        </p:txBody>
      </p:sp>
      <p:cxnSp>
        <p:nvCxnSpPr>
          <p:cNvPr id="10" name="直接箭头连接符 6">
            <a:extLst>
              <a:ext uri="{FF2B5EF4-FFF2-40B4-BE49-F238E27FC236}">
                <a16:creationId xmlns:a16="http://schemas.microsoft.com/office/drawing/2014/main" id="{7EDF595A-AA62-3C65-378A-9562C959D8C4}"/>
              </a:ext>
            </a:extLst>
          </p:cNvPr>
          <p:cNvCxnSpPr/>
          <p:nvPr/>
        </p:nvCxnSpPr>
        <p:spPr>
          <a:xfrm>
            <a:off x="2186698" y="2056765"/>
            <a:ext cx="0" cy="948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箭头连接符 7">
            <a:extLst>
              <a:ext uri="{FF2B5EF4-FFF2-40B4-BE49-F238E27FC236}">
                <a16:creationId xmlns:a16="http://schemas.microsoft.com/office/drawing/2014/main" id="{5E534317-7D8D-88CA-6B5F-4C7EA410AA06}"/>
              </a:ext>
            </a:extLst>
          </p:cNvPr>
          <p:cNvCxnSpPr/>
          <p:nvPr/>
        </p:nvCxnSpPr>
        <p:spPr>
          <a:xfrm>
            <a:off x="3521564" y="2065019"/>
            <a:ext cx="0" cy="9315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C8935596-E8FD-C8EE-1D00-F4E880CB688C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4722198" y="4402455"/>
            <a:ext cx="1800000" cy="50228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IDOL</a:t>
            </a:r>
            <a:r>
              <a:rPr lang="zh-CN" altLang="en-US" sz="1200" dirty="0"/>
              <a:t>香港法币账户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BD9EE9F7-5017-F76E-4ED2-9677F786B116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653655" y="4414520"/>
            <a:ext cx="1800000" cy="468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上海商量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519DC631-5820-DE81-2239-228FB2703BF4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7653655" y="3004820"/>
            <a:ext cx="1800000" cy="46799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国内仓库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DAEF2F99-5C41-A88A-E87E-19169D7D4385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7653655" y="5848985"/>
            <a:ext cx="1800000" cy="46799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国内供货商</a:t>
            </a:r>
          </a:p>
        </p:txBody>
      </p:sp>
      <p:cxnSp>
        <p:nvCxnSpPr>
          <p:cNvPr id="16" name="直接箭头连接符 12">
            <a:extLst>
              <a:ext uri="{FF2B5EF4-FFF2-40B4-BE49-F238E27FC236}">
                <a16:creationId xmlns:a16="http://schemas.microsoft.com/office/drawing/2014/main" id="{E441EA3D-A277-A369-A938-300391FF0233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3791606" y="3213418"/>
            <a:ext cx="930592" cy="50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9B4FD59C-25A0-A04A-2FC3-C13FB50F5759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991606" y="5845175"/>
            <a:ext cx="1800000" cy="468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用户加密货币账户</a:t>
            </a:r>
          </a:p>
        </p:txBody>
      </p:sp>
      <p:cxnSp>
        <p:nvCxnSpPr>
          <p:cNvPr id="18" name="直接箭头连接符 15">
            <a:extLst>
              <a:ext uri="{FF2B5EF4-FFF2-40B4-BE49-F238E27FC236}">
                <a16:creationId xmlns:a16="http://schemas.microsoft.com/office/drawing/2014/main" id="{C08BD739-7039-7871-DB0A-C7DA4271C052}"/>
              </a:ext>
            </a:extLst>
          </p:cNvPr>
          <p:cNvCxnSpPr>
            <a:stCxn id="8" idx="2"/>
            <a:endCxn id="12" idx="0"/>
          </p:cNvCxnSpPr>
          <p:nvPr/>
        </p:nvCxnSpPr>
        <p:spPr>
          <a:xfrm>
            <a:off x="5622198" y="3447415"/>
            <a:ext cx="0" cy="955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箭头连接符 20">
            <a:extLst>
              <a:ext uri="{FF2B5EF4-FFF2-40B4-BE49-F238E27FC236}">
                <a16:creationId xmlns:a16="http://schemas.microsoft.com/office/drawing/2014/main" id="{8A5B2E5D-F7D9-EAE2-D642-75352A674E96}"/>
              </a:ext>
            </a:extLst>
          </p:cNvPr>
          <p:cNvCxnSpPr>
            <a:stCxn id="9" idx="2"/>
            <a:endCxn id="17" idx="0"/>
          </p:cNvCxnSpPr>
          <p:nvPr/>
        </p:nvCxnSpPr>
        <p:spPr>
          <a:xfrm>
            <a:off x="2892036" y="4874260"/>
            <a:ext cx="0" cy="9709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EA446908-1D49-1353-CEF7-F50CC495A3F4}"/>
              </a:ext>
            </a:extLst>
          </p:cNvPr>
          <p:cNvSpPr txBox="1"/>
          <p:nvPr/>
        </p:nvSpPr>
        <p:spPr>
          <a:xfrm>
            <a:off x="2136631" y="2239328"/>
            <a:ext cx="124777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购买商品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增值服务</a:t>
            </a:r>
          </a:p>
          <a:p>
            <a:pPr algn="l">
              <a:lnSpc>
                <a:spcPct val="1200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加密货币支付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6F73F71-6476-3A34-0447-B80DDE1881C5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3510452" y="2309714"/>
            <a:ext cx="6908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用户充值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519D7A1-FBBF-6AAF-B074-91DF12CA8DF6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3797716" y="2961441"/>
            <a:ext cx="697627" cy="2613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结算渠道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07E316E-A161-DD40-71E6-7E7436B63A03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2862826" y="3785235"/>
            <a:ext cx="697627" cy="2613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结算渠道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651EED1-9DB3-A7F1-2A4E-392EEB987457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2862826" y="5170389"/>
            <a:ext cx="137477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用户推广费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奖励提现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8AE9947-C61B-0038-9B4C-B29B64C03078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5541984" y="3787140"/>
            <a:ext cx="8178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公对公转账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FEC4CC4-A17C-5CDD-626C-29BA4A5DE562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6483724" y="4372930"/>
            <a:ext cx="6908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跨境结汇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B2EFDEF-4CC4-076E-498C-81E70B6FA20F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8499475" y="5237187"/>
            <a:ext cx="9448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结算国内货款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700C4BF-BC03-A518-46EB-20A546381489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8499475" y="3855085"/>
            <a:ext cx="11988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结算国内增值服务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CDCB987-BEDE-549E-3271-92F993ACB4AF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2633715" y="1166274"/>
            <a:ext cx="538480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海外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443446D-C3FB-B669-6DAA-4FB67D4A1B95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8106615" y="1230630"/>
            <a:ext cx="894080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国内结算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AFD43EE-09EE-8CD0-DD4F-02B45F2497D3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5195097" y="1214755"/>
            <a:ext cx="1239442" cy="328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Cashop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账户</a:t>
            </a:r>
          </a:p>
        </p:txBody>
      </p:sp>
      <p:cxnSp>
        <p:nvCxnSpPr>
          <p:cNvPr id="32" name="直接箭头连接符 16">
            <a:extLst>
              <a:ext uri="{FF2B5EF4-FFF2-40B4-BE49-F238E27FC236}">
                <a16:creationId xmlns:a16="http://schemas.microsoft.com/office/drawing/2014/main" id="{3EC59A97-BA22-8BA1-F7B7-1BCE450D8659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flipV="1">
            <a:off x="6522198" y="4648520"/>
            <a:ext cx="1131457" cy="50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3" name="直接箭头连接符 40">
            <a:extLst>
              <a:ext uri="{FF2B5EF4-FFF2-40B4-BE49-F238E27FC236}">
                <a16:creationId xmlns:a16="http://schemas.microsoft.com/office/drawing/2014/main" id="{610B7867-6CA8-AD43-930E-54A6DA7913B5}"/>
              </a:ext>
            </a:extLst>
          </p:cNvPr>
          <p:cNvCxnSpPr>
            <a:stCxn id="13" idx="0"/>
            <a:endCxn id="14" idx="2"/>
          </p:cNvCxnSpPr>
          <p:nvPr/>
        </p:nvCxnSpPr>
        <p:spPr>
          <a:xfrm flipV="1">
            <a:off x="8554085" y="3472815"/>
            <a:ext cx="0" cy="941705"/>
          </a:xfrm>
          <a:prstGeom prst="straightConnector1">
            <a:avLst/>
          </a:prstGeom>
          <a:ln w="12700" cap="flat" cmpd="sng">
            <a:solidFill>
              <a:schemeClr val="accent1"/>
            </a:solidFill>
            <a:prstDash val="solid"/>
            <a:miter lim="800000"/>
            <a:headEnd type="none"/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" name="直接箭头连接符 41">
            <a:extLst>
              <a:ext uri="{FF2B5EF4-FFF2-40B4-BE49-F238E27FC236}">
                <a16:creationId xmlns:a16="http://schemas.microsoft.com/office/drawing/2014/main" id="{FEB62FC2-893D-471F-95A8-235CC9D7ECB6}"/>
              </a:ext>
            </a:extLst>
          </p:cNvPr>
          <p:cNvCxnSpPr>
            <a:stCxn id="13" idx="2"/>
            <a:endCxn id="15" idx="0"/>
          </p:cNvCxnSpPr>
          <p:nvPr/>
        </p:nvCxnSpPr>
        <p:spPr>
          <a:xfrm>
            <a:off x="8554085" y="4882515"/>
            <a:ext cx="0" cy="9664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5" name="直接箭头连接符 42">
            <a:extLst>
              <a:ext uri="{FF2B5EF4-FFF2-40B4-BE49-F238E27FC236}">
                <a16:creationId xmlns:a16="http://schemas.microsoft.com/office/drawing/2014/main" id="{250CCCDE-F108-F6AB-1CB9-6C2F24B03ED8}"/>
              </a:ext>
            </a:extLst>
          </p:cNvPr>
          <p:cNvCxnSpPr>
            <a:stCxn id="7" idx="2"/>
            <a:endCxn id="9" idx="0"/>
          </p:cNvCxnSpPr>
          <p:nvPr/>
        </p:nvCxnSpPr>
        <p:spPr>
          <a:xfrm>
            <a:off x="2892036" y="3452495"/>
            <a:ext cx="0" cy="953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740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CD01E-C1D2-8CCB-88F8-D88EA254D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639E15-0D92-74A6-5899-CDF83E862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50" y="259120"/>
            <a:ext cx="5777033" cy="590931"/>
          </a:xfrm>
        </p:spPr>
        <p:txBody>
          <a:bodyPr/>
          <a:lstStyle/>
          <a:p>
            <a:r>
              <a:rPr kumimoji="1" lang="zh-CN" altLang="en-US" dirty="0"/>
              <a:t>加密货币支付页面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3125978-5216-43DC-5DA6-02398723624C}"/>
              </a:ext>
            </a:extLst>
          </p:cNvPr>
          <p:cNvSpPr txBox="1"/>
          <p:nvPr/>
        </p:nvSpPr>
        <p:spPr>
          <a:xfrm>
            <a:off x="136750" y="1413164"/>
            <a:ext cx="4820425" cy="3443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itchFamily="2" charset="2"/>
              <a:buChar char="Ø"/>
            </a:pPr>
            <a:r>
              <a:rPr kumimoji="1" lang="en-US" altLang="zh-CN" dirty="0"/>
              <a:t>Cashop</a:t>
            </a:r>
            <a:r>
              <a:rPr kumimoji="1" lang="zh-CN" altLang="en-US" dirty="0"/>
              <a:t>只支持加密货币支付</a:t>
            </a:r>
            <a:endParaRPr kumimoji="1" lang="en-US" altLang="zh-CN" dirty="0"/>
          </a:p>
          <a:p>
            <a:pPr marL="285750" indent="-285750">
              <a:lnSpc>
                <a:spcPct val="250000"/>
              </a:lnSpc>
              <a:buFont typeface="Wingdings" pitchFamily="2" charset="2"/>
              <a:buChar char="Ø"/>
            </a:pPr>
            <a:r>
              <a:rPr kumimoji="1" lang="zh-CN" altLang="en-US" dirty="0"/>
              <a:t>与三方加密货币支付公司</a:t>
            </a:r>
            <a:r>
              <a:rPr kumimoji="1" lang="en-US" altLang="zh-CN" dirty="0"/>
              <a:t> AEON </a:t>
            </a:r>
            <a:r>
              <a:rPr kumimoji="1" lang="zh-CN" altLang="en-US" dirty="0"/>
              <a:t>合作</a:t>
            </a:r>
            <a:endParaRPr kumimoji="1" lang="en-US" altLang="zh-CN" dirty="0"/>
          </a:p>
          <a:p>
            <a:pPr marL="285750" indent="-285750">
              <a:lnSpc>
                <a:spcPct val="250000"/>
              </a:lnSpc>
              <a:buFont typeface="Wingdings" pitchFamily="2" charset="2"/>
              <a:buChar char="Ø"/>
            </a:pPr>
            <a:r>
              <a:rPr kumimoji="1" lang="zh-CN" altLang="en-US" dirty="0"/>
              <a:t>一期支持稳定币</a:t>
            </a:r>
            <a:r>
              <a:rPr kumimoji="1" lang="en-US" altLang="zh-CN" dirty="0"/>
              <a:t> USDT </a:t>
            </a:r>
            <a:r>
              <a:rPr kumimoji="1" lang="zh-CN" altLang="en-US" dirty="0"/>
              <a:t>和</a:t>
            </a:r>
            <a:r>
              <a:rPr kumimoji="1" lang="en-US" altLang="zh-CN" dirty="0"/>
              <a:t> USDC</a:t>
            </a:r>
          </a:p>
          <a:p>
            <a:pPr marL="285750" indent="-285750">
              <a:lnSpc>
                <a:spcPct val="250000"/>
              </a:lnSpc>
              <a:buFont typeface="Wingdings" pitchFamily="2" charset="2"/>
              <a:buChar char="Ø"/>
            </a:pPr>
            <a:r>
              <a:rPr kumimoji="1" lang="zh-CN" altLang="en-US" dirty="0"/>
              <a:t>后续增加其他加密货币支持（</a:t>
            </a:r>
            <a:r>
              <a:rPr kumimoji="1" lang="en-US" altLang="zh-CN" dirty="0"/>
              <a:t>BTC</a:t>
            </a:r>
            <a:r>
              <a:rPr kumimoji="1" lang="zh-CN" altLang="en-US" dirty="0"/>
              <a:t>、</a:t>
            </a:r>
            <a:r>
              <a:rPr kumimoji="1" lang="en-US" altLang="zh-CN" dirty="0"/>
              <a:t>ETH </a:t>
            </a:r>
            <a:r>
              <a:rPr kumimoji="1" lang="zh-CN" altLang="en-US" dirty="0"/>
              <a:t>等）</a:t>
            </a:r>
            <a:endParaRPr kumimoji="1" lang="en-US" altLang="zh-CN" dirty="0"/>
          </a:p>
          <a:p>
            <a:pPr marL="285750" indent="-285750">
              <a:lnSpc>
                <a:spcPct val="250000"/>
              </a:lnSpc>
              <a:buFont typeface="Wingdings" pitchFamily="2" charset="2"/>
              <a:buChar char="Ø"/>
            </a:pP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DEF61E6-EAE1-34A5-9B2C-C687D3681930}"/>
              </a:ext>
            </a:extLst>
          </p:cNvPr>
          <p:cNvSpPr txBox="1"/>
          <p:nvPr/>
        </p:nvSpPr>
        <p:spPr>
          <a:xfrm>
            <a:off x="5465618" y="1043832"/>
            <a:ext cx="1651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选择加密货币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BF992F4-72B4-11B3-197E-54177972499E}"/>
              </a:ext>
            </a:extLst>
          </p:cNvPr>
          <p:cNvSpPr txBox="1"/>
          <p:nvPr/>
        </p:nvSpPr>
        <p:spPr>
          <a:xfrm>
            <a:off x="8271162" y="1043832"/>
            <a:ext cx="2099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支付确认页面</a:t>
            </a:r>
          </a:p>
        </p:txBody>
      </p:sp>
      <p:pic>
        <p:nvPicPr>
          <p:cNvPr id="4" name="图片 3" descr="QR 代码&#10;&#10;AI 生成的内容可能不正确。">
            <a:extLst>
              <a:ext uri="{FF2B5EF4-FFF2-40B4-BE49-F238E27FC236}">
                <a16:creationId xmlns:a16="http://schemas.microsoft.com/office/drawing/2014/main" id="{037BD010-9A07-9E10-11B9-0D7826A79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015" y="1465764"/>
            <a:ext cx="2960768" cy="4868514"/>
          </a:xfrm>
          <a:prstGeom prst="rect">
            <a:avLst/>
          </a:prstGeom>
        </p:spPr>
      </p:pic>
      <p:pic>
        <p:nvPicPr>
          <p:cNvPr id="6" name="图片 5" descr="图形用户界面, 文本, 应用程序, 聊天或短信&#10;&#10;AI 生成的内容可能不正确。">
            <a:extLst>
              <a:ext uri="{FF2B5EF4-FFF2-40B4-BE49-F238E27FC236}">
                <a16:creationId xmlns:a16="http://schemas.microsoft.com/office/drawing/2014/main" id="{8DE8EE2E-B5D8-3D73-14FD-060BDF002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618" y="1465764"/>
            <a:ext cx="2668056" cy="486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636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764CE-1E22-365B-E46A-E5DF891BB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50" y="259120"/>
            <a:ext cx="5777033" cy="590931"/>
          </a:xfrm>
        </p:spPr>
        <p:txBody>
          <a:bodyPr/>
          <a:lstStyle/>
          <a:p>
            <a:r>
              <a:rPr kumimoji="1" lang="zh-CN" altLang="en-US" dirty="0"/>
              <a:t>客服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A3190D5-3D96-1713-3EEF-79FD58EA0580}"/>
              </a:ext>
            </a:extLst>
          </p:cNvPr>
          <p:cNvSpPr txBox="1"/>
          <p:nvPr/>
        </p:nvSpPr>
        <p:spPr>
          <a:xfrm>
            <a:off x="301336" y="1288473"/>
            <a:ext cx="6328064" cy="205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itchFamily="2" charset="2"/>
              <a:buChar char="Ø"/>
            </a:pPr>
            <a:r>
              <a:rPr kumimoji="1" lang="zh-CN" altLang="en-US" dirty="0"/>
              <a:t>同时支持</a:t>
            </a:r>
            <a:r>
              <a:rPr kumimoji="1" lang="en-US" altLang="zh-CN" dirty="0"/>
              <a:t> IM </a:t>
            </a:r>
            <a:r>
              <a:rPr kumimoji="1" lang="zh-CN" altLang="en-US" dirty="0"/>
              <a:t>客服和</a:t>
            </a:r>
            <a:r>
              <a:rPr kumimoji="1" lang="en-US" altLang="zh-CN" dirty="0"/>
              <a:t> Email </a:t>
            </a:r>
            <a:r>
              <a:rPr kumimoji="1" lang="zh-CN" altLang="en-US" dirty="0"/>
              <a:t>客服</a:t>
            </a:r>
            <a:endParaRPr kumimoji="1" lang="en-US" altLang="zh-CN" dirty="0"/>
          </a:p>
          <a:p>
            <a:pPr marL="285750" indent="-285750">
              <a:lnSpc>
                <a:spcPct val="250000"/>
              </a:lnSpc>
              <a:buFont typeface="Wingdings" pitchFamily="2" charset="2"/>
              <a:buChar char="Ø"/>
            </a:pPr>
            <a:r>
              <a:rPr kumimoji="1" lang="en-US" altLang="zh-CN" dirty="0"/>
              <a:t> IM </a:t>
            </a:r>
            <a:r>
              <a:rPr kumimoji="1" lang="zh-CN" altLang="en-US" dirty="0"/>
              <a:t>客服：对接</a:t>
            </a:r>
            <a:r>
              <a:rPr kumimoji="1" lang="en-US" altLang="zh-CN" dirty="0"/>
              <a:t> AI </a:t>
            </a:r>
            <a:r>
              <a:rPr kumimoji="1" lang="zh-CN" altLang="en-US" dirty="0"/>
              <a:t>智能体客服，快速响应用户问题</a:t>
            </a:r>
            <a:endParaRPr kumimoji="1" lang="en-US" altLang="zh-CN" dirty="0"/>
          </a:p>
          <a:p>
            <a:pPr marL="285750" indent="-285750">
              <a:lnSpc>
                <a:spcPct val="250000"/>
              </a:lnSpc>
              <a:buFont typeface="Wingdings" pitchFamily="2" charset="2"/>
              <a:buChar char="Ø"/>
            </a:pPr>
            <a:r>
              <a:rPr kumimoji="1" lang="en-US" altLang="zh-CN" dirty="0"/>
              <a:t> Email </a:t>
            </a:r>
            <a:r>
              <a:rPr kumimoji="1" lang="zh-CN" altLang="en-US" dirty="0"/>
              <a:t>客服：保留海外用户的咨询习惯</a:t>
            </a:r>
          </a:p>
        </p:txBody>
      </p:sp>
      <p:pic>
        <p:nvPicPr>
          <p:cNvPr id="5" name="图片 4" descr="图形用户界面, 文本, 应用程序, 聊天或短信&#10;&#10;AI 生成的内容可能不正确。">
            <a:extLst>
              <a:ext uri="{FF2B5EF4-FFF2-40B4-BE49-F238E27FC236}">
                <a16:creationId xmlns:a16="http://schemas.microsoft.com/office/drawing/2014/main" id="{0323EDDC-8CFA-4DAB-FA98-9EA32801B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023" y="1434020"/>
            <a:ext cx="2456929" cy="5320071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43418C5-EEE2-B5EF-C255-F7F189DE16A5}"/>
              </a:ext>
            </a:extLst>
          </p:cNvPr>
          <p:cNvSpPr txBox="1"/>
          <p:nvPr/>
        </p:nvSpPr>
        <p:spPr>
          <a:xfrm>
            <a:off x="8188035" y="1064688"/>
            <a:ext cx="1974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IM</a:t>
            </a:r>
            <a:r>
              <a:rPr kumimoji="1" lang="zh-CN" altLang="en-US" dirty="0"/>
              <a:t> 客服页面</a:t>
            </a:r>
          </a:p>
        </p:txBody>
      </p:sp>
    </p:spTree>
    <p:extLst>
      <p:ext uri="{BB962C8B-B14F-4D97-AF65-F5344CB8AC3E}">
        <p14:creationId xmlns:p14="http://schemas.microsoft.com/office/powerpoint/2010/main" val="2812227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06F6B-2A80-81AD-431C-ABA2BA0B5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8AD06AE-912F-F82B-171F-797CD2F5ABCC}"/>
              </a:ext>
            </a:extLst>
          </p:cNvPr>
          <p:cNvSpPr/>
          <p:nvPr/>
        </p:nvSpPr>
        <p:spPr>
          <a:xfrm>
            <a:off x="0" y="937344"/>
            <a:ext cx="12192000" cy="3779520"/>
          </a:xfrm>
          <a:prstGeom prst="rect">
            <a:avLst/>
          </a:prstGeom>
          <a:solidFill>
            <a:srgbClr val="FF47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highlight>
                <a:srgbClr val="00FFFF"/>
              </a:highlight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1E0823C0-154A-5F16-B5EC-E426B59E5A01}"/>
              </a:ext>
            </a:extLst>
          </p:cNvPr>
          <p:cNvSpPr txBox="1"/>
          <p:nvPr/>
        </p:nvSpPr>
        <p:spPr>
          <a:xfrm>
            <a:off x="2051611" y="1877100"/>
            <a:ext cx="8514080" cy="21551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Thanks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221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D22249-8204-461D-8D22-261C583CE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95" y="215220"/>
            <a:ext cx="6952269" cy="590931"/>
          </a:xfrm>
        </p:spPr>
        <p:txBody>
          <a:bodyPr/>
          <a:lstStyle/>
          <a:p>
            <a:r>
              <a:rPr lang="zh-CN" altLang="en-US" dirty="0"/>
              <a:t>中国头部品牌代购平台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1A0002F-79C6-3E55-0319-68DD8C0539CF}"/>
              </a:ext>
            </a:extLst>
          </p:cNvPr>
          <p:cNvSpPr txBox="1"/>
          <p:nvPr/>
        </p:nvSpPr>
        <p:spPr>
          <a:xfrm>
            <a:off x="351279" y="1195886"/>
            <a:ext cx="11725719" cy="501303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2400" b="1">
                <a:solidFill>
                  <a:srgbClr val="D5493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  <a:sym typeface="Calibri" panose="020F0502020204030204"/>
              </a:rPr>
              <a:t>中国的头部品牌商品，在保障媲美国际顶级</a:t>
            </a:r>
            <a:r>
              <a: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  <a:sym typeface="Calibri" panose="020F0502020204030204"/>
              </a:rPr>
              <a:t>品牌商品相同品质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  <a:sym typeface="Calibri" panose="020F0502020204030204"/>
              </a:rPr>
              <a:t>的同时，有很大的价格优势。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  <a:sym typeface="Calibri" panose="020F0502020204030204"/>
            </a:endParaRPr>
          </a:p>
          <a:p>
            <a:pPr marL="0" marR="0" lvl="0" indent="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  <a:sym typeface="Calibri" panose="020F0502020204030204"/>
              </a:rPr>
              <a:t>由于市面上大量的低质商品，海外用户在挑选中国商品的时候，对商品品质存在着不信任感，且海淘商品退货成本高。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  <a:sym typeface="Calibri" panose="020F0502020204030204"/>
            </a:endParaRPr>
          </a:p>
          <a:p>
            <a:pPr marL="0" marR="0" lvl="0" indent="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  <a:sym typeface="Calibri" panose="020F0502020204030204"/>
              </a:rPr>
              <a:t>随着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  <a:sym typeface="Calibri" panose="020F0502020204030204"/>
              </a:rPr>
              <a:t> TikTok 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  <a:sym typeface="Calibri" panose="020F0502020204030204"/>
              </a:rPr>
              <a:t>等新型社交工具的崛起，大量的 </a:t>
            </a:r>
            <a:r>
              <a:rPr lang="en-US" altLang="zh-CN" b="0" kern="0" dirty="0">
                <a:solidFill>
                  <a:schemeClr val="tx1"/>
                </a:solidFill>
                <a:cs typeface="Calibri" panose="020F0502020204030204"/>
                <a:sym typeface="Calibri" panose="020F0502020204030204"/>
              </a:rPr>
              <a:t>KOL </a:t>
            </a:r>
            <a:r>
              <a:rPr lang="zh-CN" altLang="en-US" b="0" kern="0" dirty="0">
                <a:solidFill>
                  <a:schemeClr val="tx1"/>
                </a:solidFill>
                <a:cs typeface="Calibri" panose="020F0502020204030204"/>
                <a:sym typeface="Calibri" panose="020F0502020204030204"/>
              </a:rPr>
              <a:t>有流量变现的需求，但缺少优质且便宜的货源，选货能力也有限。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  <a:sym typeface="Calibri" panose="020F0502020204030204"/>
            </a:endParaRPr>
          </a:p>
          <a:p>
            <a:pPr marL="0" marR="0" lvl="0" indent="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kern="0" dirty="0">
                <a:solidFill>
                  <a:schemeClr val="tx1"/>
                </a:solidFill>
                <a:cs typeface="Calibri" panose="020F0502020204030204"/>
                <a:sym typeface="Calibri" panose="020F0502020204030204"/>
              </a:rPr>
              <a:t>基于以上现状和集团资源优势，</a:t>
            </a:r>
            <a:r>
              <a:rPr lang="en-US" altLang="zh-CN" b="0" kern="0" dirty="0">
                <a:solidFill>
                  <a:schemeClr val="tx1"/>
                </a:solidFill>
                <a:cs typeface="Calibri" panose="020F0502020204030204"/>
                <a:sym typeface="Calibri" panose="020F0502020204030204"/>
              </a:rPr>
              <a:t>Cashop </a:t>
            </a:r>
            <a:r>
              <a:rPr lang="zh-CN" altLang="en-US" b="0" kern="0" dirty="0">
                <a:solidFill>
                  <a:schemeClr val="tx1"/>
                </a:solidFill>
                <a:cs typeface="Calibri" panose="020F0502020204030204"/>
                <a:sym typeface="Calibri" panose="020F0502020204030204"/>
              </a:rPr>
              <a:t>深度整体国内头部品牌货源和三方物流能力，提供涵盖质检、商品拍摄、商品集运等额外服务，构建领先的中国头部品牌代购平台，为海外的</a:t>
            </a:r>
            <a:r>
              <a:rPr lang="en-US" altLang="zh-CN" b="0" kern="0" dirty="0">
                <a:solidFill>
                  <a:schemeClr val="tx1"/>
                </a:solidFill>
                <a:cs typeface="Calibri" panose="020F0502020204030204"/>
                <a:sym typeface="Calibri" panose="020F0502020204030204"/>
              </a:rPr>
              <a:t> KOL </a:t>
            </a:r>
            <a:r>
              <a:rPr lang="zh-CN" altLang="en-US" b="0" kern="0" dirty="0">
                <a:solidFill>
                  <a:schemeClr val="tx1"/>
                </a:solidFill>
                <a:cs typeface="Calibri" panose="020F0502020204030204"/>
                <a:sym typeface="Calibri" panose="020F0502020204030204"/>
              </a:rPr>
              <a:t>和普通消费者提供有保障的赚钱和购物平台。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74453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F4CE87-EDD1-F56D-940F-1E1AB6BBC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50" y="259120"/>
            <a:ext cx="5777033" cy="590931"/>
          </a:xfrm>
        </p:spPr>
        <p:txBody>
          <a:bodyPr/>
          <a:lstStyle/>
          <a:p>
            <a:r>
              <a:rPr kumimoji="1" lang="zh-CN" altLang="en-US" dirty="0"/>
              <a:t>会员体系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E2699BB-8CE6-7353-E487-9941DAD9F3BD}"/>
              </a:ext>
            </a:extLst>
          </p:cNvPr>
          <p:cNvSpPr txBox="1"/>
          <p:nvPr/>
        </p:nvSpPr>
        <p:spPr>
          <a:xfrm>
            <a:off x="545281" y="1682221"/>
            <a:ext cx="2611211" cy="540000"/>
          </a:xfrm>
          <a:prstGeom prst="rect">
            <a:avLst/>
          </a:prstGeom>
          <a:solidFill>
            <a:srgbClr val="00B0F0"/>
          </a:solidFill>
          <a:ln w="9525">
            <a:solidFill>
              <a:schemeClr val="bg1">
                <a:lumMod val="65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普通用户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6B3BC8C-B15A-8CF5-D1AF-143C8C1E1969}"/>
              </a:ext>
            </a:extLst>
          </p:cNvPr>
          <p:cNvSpPr/>
          <p:nvPr/>
        </p:nvSpPr>
        <p:spPr>
          <a:xfrm>
            <a:off x="545281" y="2222222"/>
            <a:ext cx="2611211" cy="3728002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6EEA02A-BAE0-570C-C1C1-2C333C4ECDF6}"/>
              </a:ext>
            </a:extLst>
          </p:cNvPr>
          <p:cNvSpPr txBox="1"/>
          <p:nvPr/>
        </p:nvSpPr>
        <p:spPr>
          <a:xfrm>
            <a:off x="7563348" y="1682221"/>
            <a:ext cx="2611211" cy="540000"/>
          </a:xfrm>
          <a:prstGeom prst="rect">
            <a:avLst/>
          </a:prstGeom>
          <a:solidFill>
            <a:srgbClr val="7030A0"/>
          </a:solidFill>
          <a:ln w="9525">
            <a:solidFill>
              <a:schemeClr val="bg1">
                <a:lumMod val="65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店铺会员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14A72C2-A403-5FBC-F589-84E49EE2F50D}"/>
              </a:ext>
            </a:extLst>
          </p:cNvPr>
          <p:cNvSpPr/>
          <p:nvPr/>
        </p:nvSpPr>
        <p:spPr>
          <a:xfrm>
            <a:off x="7563348" y="2222221"/>
            <a:ext cx="2611211" cy="3728003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93DA0DF-2DDF-E6E8-B907-C9DEEC146254}"/>
              </a:ext>
            </a:extLst>
          </p:cNvPr>
          <p:cNvSpPr txBox="1"/>
          <p:nvPr/>
        </p:nvSpPr>
        <p:spPr>
          <a:xfrm>
            <a:off x="662340" y="2394057"/>
            <a:ext cx="2494152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原价购买商品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7FA259C-9245-B753-5E20-C54ADE8C632E}"/>
              </a:ext>
            </a:extLst>
          </p:cNvPr>
          <p:cNvSpPr txBox="1"/>
          <p:nvPr/>
        </p:nvSpPr>
        <p:spPr>
          <a:xfrm>
            <a:off x="7605678" y="2394057"/>
            <a:ext cx="2570080" cy="3829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享受自购价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享受商品佣金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专属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H5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店铺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参与拉新激励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① 被邀请人付费成为普通会员，奖励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美元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② 被邀请人付费成为店铺会员，奖励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10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美元</a:t>
            </a:r>
          </a:p>
          <a:p>
            <a:pPr>
              <a:lnSpc>
                <a:spcPct val="150000"/>
              </a:lnSpc>
            </a:pP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7F8840A-D98A-79F0-502A-D61093DC9039}"/>
              </a:ext>
            </a:extLst>
          </p:cNvPr>
          <p:cNvSpPr txBox="1"/>
          <p:nvPr/>
        </p:nvSpPr>
        <p:spPr>
          <a:xfrm>
            <a:off x="4053715" y="1682221"/>
            <a:ext cx="2611211" cy="540000"/>
          </a:xfrm>
          <a:prstGeom prst="rect">
            <a:avLst/>
          </a:prstGeom>
          <a:solidFill>
            <a:srgbClr val="D82020"/>
          </a:solidFill>
          <a:ln w="9525">
            <a:solidFill>
              <a:srgbClr val="D82020"/>
            </a:solidFill>
          </a:ln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普通会员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DE1BF4A-3555-0E90-8ABC-E2A83116155D}"/>
              </a:ext>
            </a:extLst>
          </p:cNvPr>
          <p:cNvSpPr/>
          <p:nvPr/>
        </p:nvSpPr>
        <p:spPr>
          <a:xfrm>
            <a:off x="4053715" y="2222222"/>
            <a:ext cx="2611211" cy="3728004"/>
          </a:xfrm>
          <a:prstGeom prst="rect">
            <a:avLst/>
          </a:prstGeom>
          <a:noFill/>
          <a:ln w="9525">
            <a:solidFill>
              <a:srgbClr val="D820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2F0F698-614D-4E39-2AAE-6C204C8E196F}"/>
              </a:ext>
            </a:extLst>
          </p:cNvPr>
          <p:cNvSpPr txBox="1"/>
          <p:nvPr/>
        </p:nvSpPr>
        <p:spPr>
          <a:xfrm>
            <a:off x="4213104" y="2394057"/>
            <a:ext cx="2494152" cy="438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享受自购价（零售价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佣金）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参与拉新激励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① 被邀请人下单并过售后起，奖励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美元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② 被邀请人付费成为普通会员，奖励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美元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③ 被邀请人付费成为店铺会员，奖励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10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美元</a:t>
            </a:r>
          </a:p>
          <a:p>
            <a:pPr>
              <a:lnSpc>
                <a:spcPct val="150000"/>
              </a:lnSpc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2786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8FE9F9-A1EC-45DF-5DC5-80C6AE5C0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50" y="259120"/>
            <a:ext cx="5777033" cy="590931"/>
          </a:xfrm>
        </p:spPr>
        <p:txBody>
          <a:bodyPr/>
          <a:lstStyle/>
          <a:p>
            <a:r>
              <a:rPr kumimoji="1" lang="zh-CN" altLang="en-US" dirty="0"/>
              <a:t>会员续费页面</a:t>
            </a:r>
          </a:p>
        </p:txBody>
      </p:sp>
      <p:pic>
        <p:nvPicPr>
          <p:cNvPr id="4" name="图片 3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4F599EA8-D15A-EA6F-FF65-A59A6F9DC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261" y="1712740"/>
            <a:ext cx="1970793" cy="463530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C27D817-F7E1-11C4-08FF-48C173EEF878}"/>
              </a:ext>
            </a:extLst>
          </p:cNvPr>
          <p:cNvSpPr txBox="1"/>
          <p:nvPr/>
        </p:nvSpPr>
        <p:spPr>
          <a:xfrm>
            <a:off x="1266261" y="1222131"/>
            <a:ext cx="161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普通会员续费</a:t>
            </a:r>
          </a:p>
        </p:txBody>
      </p:sp>
      <p:pic>
        <p:nvPicPr>
          <p:cNvPr id="7" name="图片 6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82B1D242-1277-1D7A-51F1-EA8D631C7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646" y="1712740"/>
            <a:ext cx="1970793" cy="463530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E97A5C2-5E45-6B4D-50F7-F6D56244CE61}"/>
              </a:ext>
            </a:extLst>
          </p:cNvPr>
          <p:cNvSpPr txBox="1"/>
          <p:nvPr/>
        </p:nvSpPr>
        <p:spPr>
          <a:xfrm>
            <a:off x="5416230" y="1222131"/>
            <a:ext cx="161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店铺会员续费</a:t>
            </a:r>
          </a:p>
        </p:txBody>
      </p:sp>
    </p:spTree>
    <p:extLst>
      <p:ext uri="{BB962C8B-B14F-4D97-AF65-F5344CB8AC3E}">
        <p14:creationId xmlns:p14="http://schemas.microsoft.com/office/powerpoint/2010/main" val="1700108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21747-1333-F422-8FFA-25BAF7FFE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03E2DC-6B76-49F4-C4DB-7B66E4899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50" y="259120"/>
            <a:ext cx="5777033" cy="590931"/>
          </a:xfrm>
        </p:spPr>
        <p:txBody>
          <a:bodyPr/>
          <a:lstStyle/>
          <a:p>
            <a:r>
              <a:rPr kumimoji="1" lang="zh-CN" altLang="en-US" dirty="0"/>
              <a:t>裂变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任务中心页面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89A1FCC-6D0A-BB39-5BC5-B4D567E97C01}"/>
              </a:ext>
            </a:extLst>
          </p:cNvPr>
          <p:cNvSpPr txBox="1"/>
          <p:nvPr/>
        </p:nvSpPr>
        <p:spPr>
          <a:xfrm>
            <a:off x="351692" y="1436005"/>
            <a:ext cx="647993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Wingdings" pitchFamily="2" charset="2"/>
              <a:buChar char="Ø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被邀请人下单并过售后起，奖励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美元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300000"/>
              </a:lnSpc>
              <a:buFont typeface="Wingdings" pitchFamily="2" charset="2"/>
              <a:buChar char="Ø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被邀请人付费成为普通会员，奖励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美元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300000"/>
              </a:lnSpc>
              <a:buFont typeface="Wingdings" pitchFamily="2" charset="2"/>
              <a:buChar char="Ø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被邀请人付费成为店铺会员，奖励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10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美元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kumimoji="1" lang="zh-CN" altLang="en-US" dirty="0"/>
          </a:p>
        </p:txBody>
      </p:sp>
      <p:pic>
        <p:nvPicPr>
          <p:cNvPr id="14" name="图片 13" descr="图形用户界面, 应用程序, Teams&#10;&#10;AI 生成的内容可能不正确。">
            <a:extLst>
              <a:ext uri="{FF2B5EF4-FFF2-40B4-BE49-F238E27FC236}">
                <a16:creationId xmlns:a16="http://schemas.microsoft.com/office/drawing/2014/main" id="{7AA9EC25-E874-2FED-E799-25D880436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550" y="1103688"/>
            <a:ext cx="2271932" cy="5345723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2114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666B8-088D-E8BB-207F-A3EF06332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E02447-E275-09EB-C36F-32FF71702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50" y="259120"/>
            <a:ext cx="5777033" cy="590931"/>
          </a:xfrm>
        </p:spPr>
        <p:txBody>
          <a:bodyPr/>
          <a:lstStyle/>
          <a:p>
            <a:r>
              <a:rPr kumimoji="1" lang="en-US" altLang="zh-CN" dirty="0"/>
              <a:t>APP </a:t>
            </a:r>
            <a:r>
              <a:rPr kumimoji="1" lang="zh-CN" altLang="en-US" dirty="0"/>
              <a:t>首页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4AE4CC6-D6E6-44E0-0089-17BB524BCF7A}"/>
              </a:ext>
            </a:extLst>
          </p:cNvPr>
          <p:cNvSpPr txBox="1"/>
          <p:nvPr/>
        </p:nvSpPr>
        <p:spPr>
          <a:xfrm>
            <a:off x="374072" y="1222131"/>
            <a:ext cx="5539711" cy="3443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zh-CN" altLang="en-US" dirty="0"/>
              <a:t>首页主要内容：</a:t>
            </a:r>
            <a:endParaRPr kumimoji="1" lang="en-US" altLang="zh-CN" dirty="0"/>
          </a:p>
          <a:p>
            <a:pPr marL="285750" indent="-285750">
              <a:lnSpc>
                <a:spcPct val="250000"/>
              </a:lnSpc>
              <a:buFont typeface="Wingdings" pitchFamily="2" charset="2"/>
              <a:buChar char="Ø"/>
            </a:pPr>
            <a:r>
              <a:rPr kumimoji="1" lang="zh-CN" altLang="en-US" dirty="0"/>
              <a:t>平台商品类目列表</a:t>
            </a:r>
            <a:endParaRPr kumimoji="1" lang="en-US" altLang="zh-CN" dirty="0"/>
          </a:p>
          <a:p>
            <a:pPr marL="285750" indent="-285750">
              <a:lnSpc>
                <a:spcPct val="250000"/>
              </a:lnSpc>
              <a:buFont typeface="Wingdings" pitchFamily="2" charset="2"/>
              <a:buChar char="Ø"/>
            </a:pPr>
            <a:r>
              <a:rPr kumimoji="1" lang="zh-CN" altLang="en-US" dirty="0"/>
              <a:t>特卖商品</a:t>
            </a:r>
            <a:endParaRPr kumimoji="1" lang="en-US" altLang="zh-CN" dirty="0"/>
          </a:p>
          <a:p>
            <a:pPr marL="285750" indent="-285750">
              <a:lnSpc>
                <a:spcPct val="250000"/>
              </a:lnSpc>
              <a:buFont typeface="Wingdings" pitchFamily="2" charset="2"/>
              <a:buChar char="Ø"/>
            </a:pPr>
            <a:r>
              <a:rPr kumimoji="1" lang="zh-CN" altLang="en-US" dirty="0"/>
              <a:t>热卖商品</a:t>
            </a:r>
            <a:endParaRPr kumimoji="1" lang="en-US" altLang="zh-CN" dirty="0"/>
          </a:p>
          <a:p>
            <a:pPr marL="285750" indent="-285750">
              <a:lnSpc>
                <a:spcPct val="250000"/>
              </a:lnSpc>
              <a:buFont typeface="Wingdings" pitchFamily="2" charset="2"/>
              <a:buChar char="Ø"/>
            </a:pPr>
            <a:r>
              <a:rPr kumimoji="1" lang="zh-CN" altLang="en-US" dirty="0"/>
              <a:t>热门品牌列表</a:t>
            </a:r>
          </a:p>
        </p:txBody>
      </p:sp>
      <p:pic>
        <p:nvPicPr>
          <p:cNvPr id="3" name="图片 2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64BA426D-D04E-C561-9C08-A17AFBC8B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857" y="976745"/>
            <a:ext cx="1886630" cy="588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60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03958-AF36-C6AF-9084-7A50F15DC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826BAF-ADFA-D840-401D-7AB982C9A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50" y="259120"/>
            <a:ext cx="5777033" cy="590931"/>
          </a:xfrm>
        </p:spPr>
        <p:txBody>
          <a:bodyPr/>
          <a:lstStyle/>
          <a:p>
            <a:r>
              <a:rPr kumimoji="1" lang="zh-CN" altLang="en-US" dirty="0"/>
              <a:t>商品详情页面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0BC221A-530D-562D-F8AC-7EAF53583342}"/>
              </a:ext>
            </a:extLst>
          </p:cNvPr>
          <p:cNvSpPr txBox="1"/>
          <p:nvPr/>
        </p:nvSpPr>
        <p:spPr>
          <a:xfrm>
            <a:off x="374072" y="1222131"/>
            <a:ext cx="5539711" cy="2750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itchFamily="2" charset="2"/>
              <a:buChar char="Ø"/>
            </a:pPr>
            <a:r>
              <a:rPr kumimoji="1" lang="zh-CN" altLang="en-US" dirty="0"/>
              <a:t>普通会员以</a:t>
            </a:r>
            <a:r>
              <a:rPr kumimoji="1" lang="en-US" altLang="zh-CN" dirty="0"/>
              <a:t> </a:t>
            </a:r>
            <a:r>
              <a:rPr kumimoji="1" lang="zh-CN" altLang="en-US" dirty="0"/>
              <a:t>“</a:t>
            </a:r>
            <a:r>
              <a:rPr kumimoji="1" lang="en-US" altLang="zh-CN" dirty="0"/>
              <a:t>VIP </a:t>
            </a:r>
            <a:r>
              <a:rPr kumimoji="1" lang="zh-CN" altLang="en-US" dirty="0"/>
              <a:t>价格” 购买商品</a:t>
            </a:r>
            <a:endParaRPr kumimoji="1" lang="en-US" altLang="zh-CN" dirty="0"/>
          </a:p>
          <a:p>
            <a:pPr marL="285750" indent="-285750">
              <a:lnSpc>
                <a:spcPct val="250000"/>
              </a:lnSpc>
              <a:buFont typeface="Wingdings" pitchFamily="2" charset="2"/>
              <a:buChar char="Ø"/>
            </a:pPr>
            <a:r>
              <a:rPr kumimoji="1" lang="zh-CN" altLang="en-US" dirty="0"/>
              <a:t>店铺会员可以通过分享海报和链接赚取佣金</a:t>
            </a:r>
            <a:endParaRPr kumimoji="1" lang="en-US" altLang="zh-CN" dirty="0"/>
          </a:p>
          <a:p>
            <a:pPr marL="285750" indent="-285750">
              <a:lnSpc>
                <a:spcPct val="250000"/>
              </a:lnSpc>
              <a:buFont typeface="Wingdings" pitchFamily="2" charset="2"/>
              <a:buChar char="Ø"/>
            </a:pPr>
            <a:r>
              <a:rPr kumimoji="1" lang="zh-CN" altLang="en-US" dirty="0"/>
              <a:t>普通用户通过店铺会员分享出来的海报和链接进入店铺，进行商品的购买（原价）</a:t>
            </a:r>
          </a:p>
        </p:txBody>
      </p:sp>
      <p:pic>
        <p:nvPicPr>
          <p:cNvPr id="6" name="图片 5" descr="社交网络的手机截图&#10;&#10;AI 生成的内容可能不正确。">
            <a:extLst>
              <a:ext uri="{FF2B5EF4-FFF2-40B4-BE49-F238E27FC236}">
                <a16:creationId xmlns:a16="http://schemas.microsoft.com/office/drawing/2014/main" id="{0B577AE2-FFFF-1FF7-0C51-5002883F9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909" y="1097440"/>
            <a:ext cx="2602772" cy="5635869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0111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B71616-5FD3-2291-D051-B5B294866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50" y="259120"/>
            <a:ext cx="5777033" cy="590931"/>
          </a:xfrm>
        </p:spPr>
        <p:txBody>
          <a:bodyPr/>
          <a:lstStyle/>
          <a:p>
            <a:r>
              <a:rPr kumimoji="1" lang="zh-CN" altLang="en-US" dirty="0"/>
              <a:t>商品流</a:t>
            </a:r>
          </a:p>
        </p:txBody>
      </p:sp>
      <p:pic>
        <p:nvPicPr>
          <p:cNvPr id="4" name="图片 3" descr="图示&#10;&#10;AI 生成的内容可能不正确。">
            <a:extLst>
              <a:ext uri="{FF2B5EF4-FFF2-40B4-BE49-F238E27FC236}">
                <a16:creationId xmlns:a16="http://schemas.microsoft.com/office/drawing/2014/main" id="{0D9C16F9-6404-3040-8500-AB2D509ED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35" y="1258969"/>
            <a:ext cx="10719953" cy="217003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0CC97B6-5F57-E4A6-4D24-BDDC8F2B5DCA}"/>
              </a:ext>
            </a:extLst>
          </p:cNvPr>
          <p:cNvSpPr txBox="1"/>
          <p:nvPr/>
        </p:nvSpPr>
        <p:spPr>
          <a:xfrm>
            <a:off x="507235" y="3687719"/>
            <a:ext cx="10626812" cy="22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dirty="0"/>
              <a:t>专注中国头部品牌商品。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dirty="0"/>
              <a:t>爱库存作为</a:t>
            </a:r>
            <a:r>
              <a:rPr lang="en" altLang="zh-CN" dirty="0"/>
              <a:t>Cashop</a:t>
            </a:r>
            <a:r>
              <a:rPr lang="zh-CN" altLang="en-US" dirty="0"/>
              <a:t>的的国内供应商，通过</a:t>
            </a:r>
            <a:r>
              <a:rPr lang="en" altLang="zh-CN" dirty="0"/>
              <a:t>Cashop</a:t>
            </a:r>
            <a:r>
              <a:rPr lang="zh-CN" altLang="en-US" dirty="0"/>
              <a:t>开放平台将商品同步</a:t>
            </a:r>
            <a:r>
              <a:rPr lang="en" altLang="zh-CN" dirty="0"/>
              <a:t>Cashop</a:t>
            </a:r>
            <a:r>
              <a:rPr lang="zh-CN" altLang="en-US" dirty="0"/>
              <a:t>平台。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" altLang="zh-CN" dirty="0"/>
              <a:t>Cashop</a:t>
            </a:r>
            <a:r>
              <a:rPr lang="zh-CN" altLang="en-US" dirty="0"/>
              <a:t>平台监听外部供应商平台消息，并更新</a:t>
            </a:r>
            <a:r>
              <a:rPr lang="en" altLang="zh-CN" dirty="0"/>
              <a:t>Cashop</a:t>
            </a:r>
            <a:r>
              <a:rPr lang="zh-CN" altLang="en-US" dirty="0"/>
              <a:t>商品信息。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dirty="0">
                <a:effectLst/>
              </a:rPr>
              <a:t>商品定价策略：与爱库存平台</a:t>
            </a:r>
            <a:r>
              <a:rPr lang="en-US" altLang="zh-CN" dirty="0">
                <a:effectLst/>
              </a:rPr>
              <a:t> c </a:t>
            </a:r>
            <a:r>
              <a:rPr lang="zh-CN" altLang="en-US" dirty="0">
                <a:effectLst/>
              </a:rPr>
              <a:t>价保持统一。</a:t>
            </a:r>
          </a:p>
        </p:txBody>
      </p:sp>
    </p:spTree>
    <p:extLst>
      <p:ext uri="{BB962C8B-B14F-4D97-AF65-F5344CB8AC3E}">
        <p14:creationId xmlns:p14="http://schemas.microsoft.com/office/powerpoint/2010/main" val="3554609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9E933-A745-EAEA-247A-36100A9C9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3948F8-A675-9E3A-B01A-2A6035AAA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98" y="261253"/>
            <a:ext cx="7503765" cy="590931"/>
          </a:xfrm>
        </p:spPr>
        <p:txBody>
          <a:bodyPr/>
          <a:lstStyle/>
          <a:p>
            <a:r>
              <a:rPr kumimoji="1" lang="zh-CN" altLang="en-US" dirty="0"/>
              <a:t>部分合作品牌</a:t>
            </a:r>
          </a:p>
        </p:txBody>
      </p:sp>
      <p:pic>
        <p:nvPicPr>
          <p:cNvPr id="5" name="图片 4" descr="徽标&#10;&#10;AI 生成的内容可能不正确。">
            <a:extLst>
              <a:ext uri="{FF2B5EF4-FFF2-40B4-BE49-F238E27FC236}">
                <a16:creationId xmlns:a16="http://schemas.microsoft.com/office/drawing/2014/main" id="{B0B730EA-B8B9-F2F1-C637-4B3E019B6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05" y="1424940"/>
            <a:ext cx="900000" cy="900000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 descr="徽标, 公司名称&#10;&#10;AI 生成的内容可能不正确。">
            <a:extLst>
              <a:ext uri="{FF2B5EF4-FFF2-40B4-BE49-F238E27FC236}">
                <a16:creationId xmlns:a16="http://schemas.microsoft.com/office/drawing/2014/main" id="{BB36D005-A147-6475-8E7A-E319C62BC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081" y="1424940"/>
            <a:ext cx="900000" cy="900000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 descr="徽标, 公司名称&#10;&#10;AI 生成的内容可能不正确。">
            <a:extLst>
              <a:ext uri="{FF2B5EF4-FFF2-40B4-BE49-F238E27FC236}">
                <a16:creationId xmlns:a16="http://schemas.microsoft.com/office/drawing/2014/main" id="{742C5163-FFE5-37DC-64AD-D427A5D33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3019" y="1440600"/>
            <a:ext cx="900000" cy="900000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图片 20" descr="徽标&#10;&#10;AI 生成的内容可能不正确。">
            <a:extLst>
              <a:ext uri="{FF2B5EF4-FFF2-40B4-BE49-F238E27FC236}">
                <a16:creationId xmlns:a16="http://schemas.microsoft.com/office/drawing/2014/main" id="{000238CA-0DC0-A2AF-32AF-057E026C7A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3143" y="1440600"/>
            <a:ext cx="900000" cy="900000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图片 25" descr="文本&#10;&#10;AI 生成的内容可能不正确。">
            <a:extLst>
              <a:ext uri="{FF2B5EF4-FFF2-40B4-BE49-F238E27FC236}">
                <a16:creationId xmlns:a16="http://schemas.microsoft.com/office/drawing/2014/main" id="{DAC746D6-2F73-A9C2-D1F8-A8BA814437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2833" y="1424940"/>
            <a:ext cx="900000" cy="900000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图片 29" descr="徽标, 公司名称&#10;&#10;AI 生成的内容可能不正确。">
            <a:extLst>
              <a:ext uri="{FF2B5EF4-FFF2-40B4-BE49-F238E27FC236}">
                <a16:creationId xmlns:a16="http://schemas.microsoft.com/office/drawing/2014/main" id="{0A7F0D82-513A-B87C-20D2-92A96A25C0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2770" y="1441440"/>
            <a:ext cx="900000" cy="900000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图片 31" descr="图标&#10;&#10;AI 生成的内容可能不正确。">
            <a:extLst>
              <a:ext uri="{FF2B5EF4-FFF2-40B4-BE49-F238E27FC236}">
                <a16:creationId xmlns:a16="http://schemas.microsoft.com/office/drawing/2014/main" id="{ED9AB195-6216-7DAE-A8CC-5701BD8841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2895" y="1440600"/>
            <a:ext cx="900000" cy="900000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图片 33" descr="徽标, 公司名称&#10;&#10;AI 生成的内容可能不正确。">
            <a:extLst>
              <a:ext uri="{FF2B5EF4-FFF2-40B4-BE49-F238E27FC236}">
                <a16:creationId xmlns:a16="http://schemas.microsoft.com/office/drawing/2014/main" id="{8E7538BC-E4BB-4B64-B232-5E51996BF0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82957" y="1424940"/>
            <a:ext cx="900000" cy="900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图片 37" descr="文本&#10;&#10;AI 生成的内容可能不正确。">
            <a:extLst>
              <a:ext uri="{FF2B5EF4-FFF2-40B4-BE49-F238E27FC236}">
                <a16:creationId xmlns:a16="http://schemas.microsoft.com/office/drawing/2014/main" id="{30FDB109-094D-1F64-0A13-5EFD8CDA87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92341" y="3148965"/>
            <a:ext cx="975610" cy="900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图片 39" descr="图片包含 图形用户界面&#10;&#10;AI 生成的内容可能不正确。">
            <a:extLst>
              <a:ext uri="{FF2B5EF4-FFF2-40B4-BE49-F238E27FC236}">
                <a16:creationId xmlns:a16="http://schemas.microsoft.com/office/drawing/2014/main" id="{8FD595A9-B65F-3E0C-D6CB-8F04326296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66223" y="3148965"/>
            <a:ext cx="900000" cy="900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6" name="图片 65" descr="徽标, 公司名称&#10;&#10;AI 生成的内容可能不正确。">
            <a:extLst>
              <a:ext uri="{FF2B5EF4-FFF2-40B4-BE49-F238E27FC236}">
                <a16:creationId xmlns:a16="http://schemas.microsoft.com/office/drawing/2014/main" id="{DCBACFAB-AFEC-7DF4-3DD7-E5ACA11DEE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5359" y="3148965"/>
            <a:ext cx="900000" cy="900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8" name="图片 67" descr="徽标&#10;&#10;AI 生成的内容可能不正确。">
            <a:extLst>
              <a:ext uri="{FF2B5EF4-FFF2-40B4-BE49-F238E27FC236}">
                <a16:creationId xmlns:a16="http://schemas.microsoft.com/office/drawing/2014/main" id="{E8B03A4D-E866-8DF3-7AB9-D3D973CFA0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64495" y="3148965"/>
            <a:ext cx="900000" cy="900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0" name="图片 69" descr="徽标, 公司名称&#10;&#10;AI 生成的内容可能不正确。">
            <a:extLst>
              <a:ext uri="{FF2B5EF4-FFF2-40B4-BE49-F238E27FC236}">
                <a16:creationId xmlns:a16="http://schemas.microsoft.com/office/drawing/2014/main" id="{19BB80D5-143C-1CDB-E675-4696BD475F3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13631" y="3148965"/>
            <a:ext cx="900000" cy="900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2" name="图片 71" descr="文本&#10;&#10;AI 生成的内容可能不正确。">
            <a:extLst>
              <a:ext uri="{FF2B5EF4-FFF2-40B4-BE49-F238E27FC236}">
                <a16:creationId xmlns:a16="http://schemas.microsoft.com/office/drawing/2014/main" id="{B2978299-7023-388B-000D-9FC5EAFE32B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3205" y="3148965"/>
            <a:ext cx="900000" cy="900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4" name="图片 73" descr="文本&#10;&#10;AI 生成的内容可能不正确。">
            <a:extLst>
              <a:ext uri="{FF2B5EF4-FFF2-40B4-BE49-F238E27FC236}">
                <a16:creationId xmlns:a16="http://schemas.microsoft.com/office/drawing/2014/main" id="{64782067-A122-9BB4-97A7-D605E9339B5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17087" y="3148965"/>
            <a:ext cx="900000" cy="900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0" name="图片 79" descr="图形用户界面&#10;&#10;AI 生成的内容可能不正确。">
            <a:extLst>
              <a:ext uri="{FF2B5EF4-FFF2-40B4-BE49-F238E27FC236}">
                <a16:creationId xmlns:a16="http://schemas.microsoft.com/office/drawing/2014/main" id="{13DE0CE0-A6EF-BB2C-6745-6AECE20A987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62770" y="3148965"/>
            <a:ext cx="900000" cy="900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2" name="图片 81" descr="文本, 徽标&#10;&#10;AI 生成的内容可能不正确。">
            <a:extLst>
              <a:ext uri="{FF2B5EF4-FFF2-40B4-BE49-F238E27FC236}">
                <a16:creationId xmlns:a16="http://schemas.microsoft.com/office/drawing/2014/main" id="{CD6852E0-9C08-190D-281E-02FB192F6EB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2975" y="4839667"/>
            <a:ext cx="900000" cy="900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4" name="图片 83" descr="徽标&#10;&#10;AI 生成的内容可能不正确。">
            <a:extLst>
              <a:ext uri="{FF2B5EF4-FFF2-40B4-BE49-F238E27FC236}">
                <a16:creationId xmlns:a16="http://schemas.microsoft.com/office/drawing/2014/main" id="{3251B8BE-89FF-5FC7-C43A-8ACDFA508E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15871" y="4839667"/>
            <a:ext cx="900000" cy="900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6" name="图片 85" descr="徽标, 公司名称&#10;&#10;AI 生成的内容可能不正确。">
            <a:extLst>
              <a:ext uri="{FF2B5EF4-FFF2-40B4-BE49-F238E27FC236}">
                <a16:creationId xmlns:a16="http://schemas.microsoft.com/office/drawing/2014/main" id="{6F2CE945-7E64-1630-1F29-5382DBD9C1C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978767" y="4839667"/>
            <a:ext cx="900000" cy="900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8" name="图片 87" descr="文本, 徽标&#10;&#10;AI 生成的内容可能不正确。">
            <a:extLst>
              <a:ext uri="{FF2B5EF4-FFF2-40B4-BE49-F238E27FC236}">
                <a16:creationId xmlns:a16="http://schemas.microsoft.com/office/drawing/2014/main" id="{C05CFAE8-49AF-D0F6-95F0-C74504C3180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04559" y="4839667"/>
            <a:ext cx="900000" cy="900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0" name="图片 89" descr="徽标&#10;&#10;AI 生成的内容可能不正确。">
            <a:extLst>
              <a:ext uri="{FF2B5EF4-FFF2-40B4-BE49-F238E27FC236}">
                <a16:creationId xmlns:a16="http://schemas.microsoft.com/office/drawing/2014/main" id="{24459562-8EF0-BDB0-0BD3-E8B00FBBF99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067455" y="4839667"/>
            <a:ext cx="900000" cy="900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2" name="图片 91" descr="张着嘴的狗&#10;&#10;AI 生成的内容可能不正确。">
            <a:extLst>
              <a:ext uri="{FF2B5EF4-FFF2-40B4-BE49-F238E27FC236}">
                <a16:creationId xmlns:a16="http://schemas.microsoft.com/office/drawing/2014/main" id="{37A7737D-7F92-A7B0-72A5-C6903A52BA6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430351" y="4839667"/>
            <a:ext cx="900000" cy="900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4" name="图片 93" descr="徽标, 公司名称&#10;&#10;AI 生成的内容可能不正确。">
            <a:extLst>
              <a:ext uri="{FF2B5EF4-FFF2-40B4-BE49-F238E27FC236}">
                <a16:creationId xmlns:a16="http://schemas.microsoft.com/office/drawing/2014/main" id="{7AE22FCB-F81E-2B1B-2BF2-3AFFEA2B390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793250" y="4839667"/>
            <a:ext cx="900000" cy="900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0" name="图片 99" descr="文本&#10;&#10;AI 生成的内容可能不正确。">
            <a:extLst>
              <a:ext uri="{FF2B5EF4-FFF2-40B4-BE49-F238E27FC236}">
                <a16:creationId xmlns:a16="http://schemas.microsoft.com/office/drawing/2014/main" id="{309B4C82-1FD2-2445-C742-238FEF4FA8A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341663" y="4839667"/>
            <a:ext cx="900000" cy="900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15331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2088</TotalTime>
  <Words>804</Words>
  <Application>Microsoft Macintosh PowerPoint</Application>
  <PresentationFormat>宽屏</PresentationFormat>
  <Paragraphs>118</Paragraphs>
  <Slides>19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等线</vt:lpstr>
      <vt:lpstr>等线 Light</vt:lpstr>
      <vt:lpstr>微软雅黑</vt:lpstr>
      <vt:lpstr>Arial</vt:lpstr>
      <vt:lpstr>Calibri</vt:lpstr>
      <vt:lpstr>Wingdings</vt:lpstr>
      <vt:lpstr>Office 主题​​</vt:lpstr>
      <vt:lpstr>PowerPoint 演示文稿</vt:lpstr>
      <vt:lpstr>中国头部品牌代购平台</vt:lpstr>
      <vt:lpstr>会员体系</vt:lpstr>
      <vt:lpstr>会员续费页面</vt:lpstr>
      <vt:lpstr>裂变 – 任务中心页面</vt:lpstr>
      <vt:lpstr>APP 首页</vt:lpstr>
      <vt:lpstr>商品详情页面</vt:lpstr>
      <vt:lpstr>商品流</vt:lpstr>
      <vt:lpstr>部分合作品牌</vt:lpstr>
      <vt:lpstr>部分合作品牌</vt:lpstr>
      <vt:lpstr>质检和增值服务流程</vt:lpstr>
      <vt:lpstr>增值服务申请页面</vt:lpstr>
      <vt:lpstr>质检和增值服务结果页面</vt:lpstr>
      <vt:lpstr>物流</vt:lpstr>
      <vt:lpstr>集运合并</vt:lpstr>
      <vt:lpstr>资金流</vt:lpstr>
      <vt:lpstr>加密货币支付页面</vt:lpstr>
      <vt:lpstr>客服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1</dc:creator>
  <cp:lastModifiedBy>1</cp:lastModifiedBy>
  <cp:revision>75</cp:revision>
  <dcterms:created xsi:type="dcterms:W3CDTF">2025-08-22T10:10:33Z</dcterms:created>
  <dcterms:modified xsi:type="dcterms:W3CDTF">2025-08-24T08:37:03Z</dcterms:modified>
</cp:coreProperties>
</file>